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543" r:id="rId3"/>
    <p:sldId id="550" r:id="rId4"/>
    <p:sldId id="259" r:id="rId5"/>
    <p:sldId id="552" r:id="rId6"/>
    <p:sldId id="556" r:id="rId7"/>
    <p:sldId id="544" r:id="rId8"/>
    <p:sldId id="554" r:id="rId9"/>
    <p:sldId id="555" r:id="rId10"/>
    <p:sldId id="546" r:id="rId11"/>
    <p:sldId id="557" r:id="rId12"/>
    <p:sldId id="547" r:id="rId13"/>
    <p:sldId id="558" r:id="rId14"/>
    <p:sldId id="564" r:id="rId15"/>
    <p:sldId id="559" r:id="rId16"/>
    <p:sldId id="563" r:id="rId17"/>
    <p:sldId id="560" r:id="rId18"/>
    <p:sldId id="565" r:id="rId19"/>
    <p:sldId id="561" r:id="rId20"/>
    <p:sldId id="562" r:id="rId21"/>
    <p:sldId id="548" r:id="rId22"/>
    <p:sldId id="567" r:id="rId23"/>
    <p:sldId id="566" r:id="rId24"/>
    <p:sldId id="568" r:id="rId25"/>
    <p:sldId id="574" r:id="rId26"/>
    <p:sldId id="575" r:id="rId27"/>
    <p:sldId id="569" r:id="rId28"/>
    <p:sldId id="572" r:id="rId29"/>
    <p:sldId id="571" r:id="rId30"/>
    <p:sldId id="577" r:id="rId31"/>
    <p:sldId id="287" r:id="rId32"/>
  </p:sldIdLst>
  <p:sldSz cx="7199313" cy="4064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Lora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swald" panose="00000500000000000000" pitchFamily="2" charset="0"/>
      <p:regular r:id="rId50"/>
      <p:bold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Slab" panose="020B0604020202020204" charset="0"/>
      <p:regular r:id="rId60"/>
      <p:bold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A"/>
    <a:srgbClr val="4F6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7035" autoAdjust="0"/>
  </p:normalViewPr>
  <p:slideViewPr>
    <p:cSldViewPr snapToGrid="0">
      <p:cViewPr>
        <p:scale>
          <a:sx n="50" d="100"/>
          <a:sy n="50" d="100"/>
        </p:scale>
        <p:origin x="22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1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ae3b483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ae3b483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91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99607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32452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0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48217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76618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65685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814118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99499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76932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0471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fr-TN" sz="14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20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de849875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de849875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747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9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95229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986873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963862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21845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217776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122928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fr-F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03011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986505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db0fddb03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db0fddb03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  <a:tabLst/>
              <a:defRPr/>
            </a:pPr>
            <a:endParaRPr lang="fr-F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30289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02088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ae3b483f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2113" y="685800"/>
            <a:ext cx="60737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ae3b483f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  <a:tabLst/>
              <a:defRPr/>
            </a:pPr>
            <a:endParaRPr lang="fr-FR" sz="24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9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663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38601" y="1573808"/>
            <a:ext cx="4572319" cy="916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77033" y="3658330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2" name="Google Shape;12;p2"/>
          <p:cNvSpPr/>
          <p:nvPr/>
        </p:nvSpPr>
        <p:spPr>
          <a:xfrm>
            <a:off x="6133465" y="3304613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3" name="Google Shape;13;p2"/>
          <p:cNvSpPr/>
          <p:nvPr/>
        </p:nvSpPr>
        <p:spPr>
          <a:xfrm>
            <a:off x="7001893" y="2633758"/>
            <a:ext cx="45350" cy="45511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4" name="Google Shape;14;p2"/>
          <p:cNvSpPr/>
          <p:nvPr/>
        </p:nvSpPr>
        <p:spPr>
          <a:xfrm>
            <a:off x="6905879" y="3890390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5" name="Google Shape;15;p2"/>
          <p:cNvSpPr/>
          <p:nvPr/>
        </p:nvSpPr>
        <p:spPr>
          <a:xfrm>
            <a:off x="1878771" y="401489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6" name="Google Shape;16;p2"/>
          <p:cNvSpPr/>
          <p:nvPr/>
        </p:nvSpPr>
        <p:spPr>
          <a:xfrm>
            <a:off x="377492" y="2136478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7" name="Google Shape;17;p2"/>
          <p:cNvSpPr/>
          <p:nvPr/>
        </p:nvSpPr>
        <p:spPr>
          <a:xfrm>
            <a:off x="205918" y="508126"/>
            <a:ext cx="75819" cy="75852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8" name="Google Shape;18;p2"/>
          <p:cNvSpPr/>
          <p:nvPr/>
        </p:nvSpPr>
        <p:spPr>
          <a:xfrm>
            <a:off x="399360" y="854016"/>
            <a:ext cx="151640" cy="151941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19" name="Google Shape;19;p2"/>
          <p:cNvSpPr/>
          <p:nvPr/>
        </p:nvSpPr>
        <p:spPr>
          <a:xfrm>
            <a:off x="6545847" y="2864452"/>
            <a:ext cx="113612" cy="11377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0" name="Google Shape;20;p2"/>
          <p:cNvSpPr/>
          <p:nvPr/>
        </p:nvSpPr>
        <p:spPr>
          <a:xfrm>
            <a:off x="6993709" y="3308058"/>
            <a:ext cx="113612" cy="11377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1" name="Google Shape;21;p2"/>
          <p:cNvSpPr/>
          <p:nvPr/>
        </p:nvSpPr>
        <p:spPr>
          <a:xfrm>
            <a:off x="124644" y="1261480"/>
            <a:ext cx="45350" cy="45511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2" name="Google Shape;22;p2"/>
          <p:cNvSpPr/>
          <p:nvPr/>
        </p:nvSpPr>
        <p:spPr>
          <a:xfrm>
            <a:off x="1099488" y="178906"/>
            <a:ext cx="151640" cy="151941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3" name="Google Shape;23;p2"/>
          <p:cNvSpPr/>
          <p:nvPr/>
        </p:nvSpPr>
        <p:spPr>
          <a:xfrm>
            <a:off x="486168" y="1580717"/>
            <a:ext cx="45350" cy="45511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4" name="Google Shape;24;p2"/>
          <p:cNvSpPr/>
          <p:nvPr/>
        </p:nvSpPr>
        <p:spPr>
          <a:xfrm>
            <a:off x="2696808" y="306474"/>
            <a:ext cx="45350" cy="45511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25" name="Google Shape;25;p2"/>
          <p:cNvSpPr/>
          <p:nvPr/>
        </p:nvSpPr>
        <p:spPr>
          <a:xfrm>
            <a:off x="6309657" y="3608926"/>
            <a:ext cx="151640" cy="151941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4686" y="0"/>
            <a:ext cx="7196638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56838" y="1361896"/>
            <a:ext cx="5285637" cy="647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023055" y="618603"/>
            <a:ext cx="1153097" cy="665843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8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8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2952877" y="308384"/>
            <a:ext cx="419015" cy="423111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3435029" y="344592"/>
            <a:ext cx="164630" cy="29203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3703985" y="278069"/>
            <a:ext cx="273281" cy="374993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69" y="3752964"/>
            <a:ext cx="7199313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18957" y="243454"/>
            <a:ext cx="5961400" cy="555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618957" y="996900"/>
            <a:ext cx="5961400" cy="2823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616994" y="3752969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8957" y="243454"/>
            <a:ext cx="5961400" cy="555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618958" y="948268"/>
            <a:ext cx="1905172" cy="2943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2621791" y="948268"/>
            <a:ext cx="1905172" cy="2943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4624625" y="948268"/>
            <a:ext cx="1905172" cy="2943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616994" y="3752969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616994" y="3752969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 1">
  <p:cSld name="TITLE_AND_BOD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2"/>
          <p:cNvCxnSpPr/>
          <p:nvPr/>
        </p:nvCxnSpPr>
        <p:spPr>
          <a:xfrm>
            <a:off x="0" y="894202"/>
            <a:ext cx="108320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2"/>
          <p:cNvSpPr/>
          <p:nvPr/>
        </p:nvSpPr>
        <p:spPr>
          <a:xfrm>
            <a:off x="643620" y="733842"/>
            <a:ext cx="319576" cy="3207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8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087495" y="708039"/>
            <a:ext cx="3053567" cy="344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1087495" y="1277211"/>
            <a:ext cx="5361457" cy="2459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71" name="Google Shape;71;p12"/>
          <p:cNvCxnSpPr/>
          <p:nvPr/>
        </p:nvCxnSpPr>
        <p:spPr>
          <a:xfrm>
            <a:off x="4145786" y="894202"/>
            <a:ext cx="3053567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6726309" y="3752969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 1">
  <p:cSld name="BLANK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676989" y="3752969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5017"/>
            <a:ext cx="7199313" cy="406901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915" y="1424909"/>
            <a:ext cx="4586336" cy="975586"/>
          </a:xfrm>
        </p:spPr>
        <p:txBody>
          <a:bodyPr anchor="b">
            <a:noAutofit/>
          </a:bodyPr>
          <a:lstStyle>
            <a:lvl1pPr algn="r">
              <a:defRPr sz="318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915" y="2400494"/>
            <a:ext cx="4586336" cy="65001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69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9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9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4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1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89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5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970-4C7E-4E15-BB03-8644B6C60532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1CBCC-9D04-4850-BA42-8D8D265277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18957" y="243453"/>
            <a:ext cx="5961400" cy="555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616994" y="3752968"/>
            <a:ext cx="432006" cy="310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8957" y="243454"/>
            <a:ext cx="5961400" cy="55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8957" y="996900"/>
            <a:ext cx="5961400" cy="282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616994" y="3752969"/>
            <a:ext cx="432006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http://www.infcom.rnu.tn/content/images/stories/logos/logo_isitcom.gif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 idx="4294967295"/>
          </p:nvPr>
        </p:nvSpPr>
        <p:spPr>
          <a:xfrm>
            <a:off x="1632743" y="1898470"/>
            <a:ext cx="3933826" cy="68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</a:rPr>
              <a:t>Solution Conf-Call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-235362" y="2765001"/>
            <a:ext cx="2376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600" dirty="0">
                <a:solidFill>
                  <a:srgbClr val="4F67A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Réalisé par :</a:t>
            </a:r>
            <a:endParaRPr sz="1600" dirty="0">
              <a:solidFill>
                <a:srgbClr val="4F67A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Aya Assal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057775" y="2765001"/>
            <a:ext cx="2247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fr-FR" sz="1600" dirty="0">
                <a:solidFill>
                  <a:srgbClr val="4F67A2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Encadré par: 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solidFill>
                  <a:schemeClr val="dk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Mr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Hachem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Moez</a:t>
            </a:r>
            <a:endParaRPr lang="fr-FR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solidFill>
                  <a:schemeClr val="dk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Mme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Bouzidi</a:t>
            </a: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Fatima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794375" y="3615820"/>
            <a:ext cx="3263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Année universitaire  2021-2022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7BD1F5-6606-D176-CEEB-DB6C19A7B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4" y="122064"/>
            <a:ext cx="1244311" cy="68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infcom">
            <a:extLst>
              <a:ext uri="{FF2B5EF4-FFF2-40B4-BE49-F238E27FC236}">
                <a16:creationId xmlns:a16="http://schemas.microsoft.com/office/drawing/2014/main" id="{B612A048-2729-9698-2AB7-E8F6AD54367F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97" y="90853"/>
            <a:ext cx="913083" cy="6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7454246-F298-D86E-E15E-1343A39C3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275" y="533006"/>
            <a:ext cx="36986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Ministère de l'enseignement supérieur et de la recherche scientifique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fr-FR" altLang="fr-T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Université de </a:t>
            </a:r>
            <a:r>
              <a:rPr lang="fr-FR" altLang="fr-T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Sousse</a:t>
            </a:r>
            <a:endParaRPr kumimoji="0" lang="fr-FR" altLang="fr-T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52B3E2-F31C-A876-61E0-0398531084FD}"/>
              </a:ext>
            </a:extLst>
          </p:cNvPr>
          <p:cNvSpPr txBox="1"/>
          <p:nvPr/>
        </p:nvSpPr>
        <p:spPr>
          <a:xfrm>
            <a:off x="1102321" y="1257782"/>
            <a:ext cx="4994665" cy="64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Présenté en vue de l’obtention du diplôme de Mastère Professionnel Services et Sécurité des Réseaux</a:t>
            </a:r>
            <a:endParaRPr lang="fr-T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2E18C7-042F-44D8-15B1-048CB06E34A0}"/>
              </a:ext>
            </a:extLst>
          </p:cNvPr>
          <p:cNvSpPr txBox="1"/>
          <p:nvPr/>
        </p:nvSpPr>
        <p:spPr>
          <a:xfrm>
            <a:off x="2822458" y="312855"/>
            <a:ext cx="1725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République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Tunisienne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4319451" y="475025"/>
            <a:ext cx="274613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58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proposée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858B36-7A5D-4862-D466-D4ABB7C86984}"/>
              </a:ext>
            </a:extLst>
          </p:cNvPr>
          <p:cNvSpPr/>
          <p:nvPr/>
        </p:nvSpPr>
        <p:spPr>
          <a:xfrm>
            <a:off x="631372" y="1331799"/>
            <a:ext cx="1976846" cy="192459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Conf-Call</a:t>
            </a:r>
            <a:endParaRPr lang="fr-T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arenthèse fermante 5">
            <a:extLst>
              <a:ext uri="{FF2B5EF4-FFF2-40B4-BE49-F238E27FC236}">
                <a16:creationId xmlns:a16="http://schemas.microsoft.com/office/drawing/2014/main" id="{556D481A-F3F0-01E1-3F8D-F5BD43089901}"/>
              </a:ext>
            </a:extLst>
          </p:cNvPr>
          <p:cNvSpPr/>
          <p:nvPr/>
        </p:nvSpPr>
        <p:spPr>
          <a:xfrm>
            <a:off x="1732734" y="1069253"/>
            <a:ext cx="1247263" cy="2449687"/>
          </a:xfrm>
          <a:prstGeom prst="rightBracket">
            <a:avLst>
              <a:gd name="adj" fmla="val 11856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8" name="자유형 9">
            <a:extLst>
              <a:ext uri="{FF2B5EF4-FFF2-40B4-BE49-F238E27FC236}">
                <a16:creationId xmlns:a16="http://schemas.microsoft.com/office/drawing/2014/main" id="{BCDC7772-0142-BE74-0369-C13FEBA663B6}"/>
              </a:ext>
            </a:extLst>
          </p:cNvPr>
          <p:cNvSpPr/>
          <p:nvPr/>
        </p:nvSpPr>
        <p:spPr>
          <a:xfrm flipV="1">
            <a:off x="2534530" y="1331799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0204238-DB93-4EBB-9FA6-3CEDE8E6E809}"/>
              </a:ext>
            </a:extLst>
          </p:cNvPr>
          <p:cNvSpPr txBox="1"/>
          <p:nvPr/>
        </p:nvSpPr>
        <p:spPr>
          <a:xfrm>
            <a:off x="3431305" y="1150788"/>
            <a:ext cx="2260405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2A07F0E-E9F1-585E-7784-19862F1D2B48}"/>
              </a:ext>
            </a:extLst>
          </p:cNvPr>
          <p:cNvSpPr txBox="1"/>
          <p:nvPr/>
        </p:nvSpPr>
        <p:spPr>
          <a:xfrm>
            <a:off x="3431305" y="1760484"/>
            <a:ext cx="2260405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9B60400-B9C6-6BF2-5E8B-E276B324DE15}"/>
              </a:ext>
            </a:extLst>
          </p:cNvPr>
          <p:cNvSpPr txBox="1"/>
          <p:nvPr/>
        </p:nvSpPr>
        <p:spPr>
          <a:xfrm>
            <a:off x="3431305" y="2934902"/>
            <a:ext cx="2260405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Sécurisé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2BBF99-0E4B-1FA2-15CE-6CFC29676680}"/>
              </a:ext>
            </a:extLst>
          </p:cNvPr>
          <p:cNvSpPr txBox="1"/>
          <p:nvPr/>
        </p:nvSpPr>
        <p:spPr>
          <a:xfrm>
            <a:off x="3431305" y="2325119"/>
            <a:ext cx="2260405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Accessibilité</a:t>
            </a:r>
          </a:p>
        </p:txBody>
      </p:sp>
      <p:sp>
        <p:nvSpPr>
          <p:cNvPr id="25" name="자유형 9">
            <a:extLst>
              <a:ext uri="{FF2B5EF4-FFF2-40B4-BE49-F238E27FC236}">
                <a16:creationId xmlns:a16="http://schemas.microsoft.com/office/drawing/2014/main" id="{585EE684-2B7F-7303-3935-57EC6B8D779B}"/>
              </a:ext>
            </a:extLst>
          </p:cNvPr>
          <p:cNvSpPr/>
          <p:nvPr/>
        </p:nvSpPr>
        <p:spPr>
          <a:xfrm flipV="1">
            <a:off x="2946130" y="1941494"/>
            <a:ext cx="429952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9">
            <a:extLst>
              <a:ext uri="{FF2B5EF4-FFF2-40B4-BE49-F238E27FC236}">
                <a16:creationId xmlns:a16="http://schemas.microsoft.com/office/drawing/2014/main" id="{6C373072-290B-BA91-6553-2A81EA84E72D}"/>
              </a:ext>
            </a:extLst>
          </p:cNvPr>
          <p:cNvSpPr/>
          <p:nvPr/>
        </p:nvSpPr>
        <p:spPr>
          <a:xfrm flipV="1">
            <a:off x="2972456" y="2528329"/>
            <a:ext cx="429952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9">
            <a:extLst>
              <a:ext uri="{FF2B5EF4-FFF2-40B4-BE49-F238E27FC236}">
                <a16:creationId xmlns:a16="http://schemas.microsoft.com/office/drawing/2014/main" id="{1066A804-7B10-2772-C7AC-DE20465DB0DD}"/>
              </a:ext>
            </a:extLst>
          </p:cNvPr>
          <p:cNvSpPr/>
          <p:nvPr/>
        </p:nvSpPr>
        <p:spPr>
          <a:xfrm flipV="1">
            <a:off x="2618646" y="3138027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D6ED9-6E5A-9590-C248-75DAE33BEE0B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4A111E-45E9-14F6-E49B-5A65120660A1}"/>
              </a:ext>
            </a:extLst>
          </p:cNvPr>
          <p:cNvSpPr txBox="1"/>
          <p:nvPr/>
        </p:nvSpPr>
        <p:spPr>
          <a:xfrm>
            <a:off x="3431305" y="1760483"/>
            <a:ext cx="2260405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Proximité</a:t>
            </a:r>
          </a:p>
        </p:txBody>
      </p:sp>
    </p:spTree>
    <p:extLst>
      <p:ext uri="{BB962C8B-B14F-4D97-AF65-F5344CB8AC3E}">
        <p14:creationId xmlns:p14="http://schemas.microsoft.com/office/powerpoint/2010/main" val="9461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11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-997"/>
            <a:ext cx="7203027" cy="4057305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2866767" y="1"/>
            <a:ext cx="4334403" cy="4057306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4213924" y="2617880"/>
            <a:ext cx="2850460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Conception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>
            <a:cxnSpLocks/>
          </p:cNvCxnSpPr>
          <p:nvPr/>
        </p:nvCxnSpPr>
        <p:spPr>
          <a:xfrm>
            <a:off x="4707924" y="3365294"/>
            <a:ext cx="250130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>
            <a:cxnSpLocks/>
          </p:cNvCxnSpPr>
          <p:nvPr/>
        </p:nvCxnSpPr>
        <p:spPr>
          <a:xfrm>
            <a:off x="3867665" y="2466175"/>
            <a:ext cx="3328853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10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431177" y="480276"/>
            <a:ext cx="36344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연결선 5">
            <a:extLst>
              <a:ext uri="{FF2B5EF4-FFF2-40B4-BE49-F238E27FC236}">
                <a16:creationId xmlns:a16="http://schemas.microsoft.com/office/drawing/2014/main" id="{0FFC122A-EC7E-264F-B701-2FE08F64520F}"/>
              </a:ext>
            </a:extLst>
          </p:cNvPr>
          <p:cNvCxnSpPr>
            <a:cxnSpLocks/>
          </p:cNvCxnSpPr>
          <p:nvPr/>
        </p:nvCxnSpPr>
        <p:spPr>
          <a:xfrm>
            <a:off x="2975866" y="1122218"/>
            <a:ext cx="0" cy="23623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9">
            <a:extLst>
              <a:ext uri="{FF2B5EF4-FFF2-40B4-BE49-F238E27FC236}">
                <a16:creationId xmlns:a16="http://schemas.microsoft.com/office/drawing/2014/main" id="{A49F6C33-6938-692F-C92D-ADC64C49F053}"/>
              </a:ext>
            </a:extLst>
          </p:cNvPr>
          <p:cNvSpPr/>
          <p:nvPr/>
        </p:nvSpPr>
        <p:spPr>
          <a:xfrm flipV="1">
            <a:off x="2975866" y="1076499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9">
            <a:extLst>
              <a:ext uri="{FF2B5EF4-FFF2-40B4-BE49-F238E27FC236}">
                <a16:creationId xmlns:a16="http://schemas.microsoft.com/office/drawing/2014/main" id="{FD3E2B0D-3C0A-FF22-18BD-48BF4690728D}"/>
              </a:ext>
            </a:extLst>
          </p:cNvPr>
          <p:cNvSpPr/>
          <p:nvPr/>
        </p:nvSpPr>
        <p:spPr>
          <a:xfrm flipV="1">
            <a:off x="2975866" y="1866718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9">
            <a:extLst>
              <a:ext uri="{FF2B5EF4-FFF2-40B4-BE49-F238E27FC236}">
                <a16:creationId xmlns:a16="http://schemas.microsoft.com/office/drawing/2014/main" id="{83F027AE-C787-B3A7-DF7D-3E113AB0F222}"/>
              </a:ext>
            </a:extLst>
          </p:cNvPr>
          <p:cNvSpPr/>
          <p:nvPr/>
        </p:nvSpPr>
        <p:spPr>
          <a:xfrm flipV="1">
            <a:off x="2980838" y="2700601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AF59781F-44DE-2E01-4971-382A79AD79D6}"/>
              </a:ext>
            </a:extLst>
          </p:cNvPr>
          <p:cNvSpPr/>
          <p:nvPr/>
        </p:nvSpPr>
        <p:spPr>
          <a:xfrm>
            <a:off x="544908" y="1468897"/>
            <a:ext cx="1787571" cy="1376277"/>
          </a:xfrm>
          <a:prstGeom prst="ellipse">
            <a:avLst/>
          </a:prstGeom>
          <a:solidFill>
            <a:srgbClr val="003E7A"/>
          </a:solidFill>
          <a:ln>
            <a:solidFill>
              <a:srgbClr val="003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besoins fonctionnels</a:t>
            </a:r>
            <a:endParaRPr lang="fr-T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자유형 9">
            <a:extLst>
              <a:ext uri="{FF2B5EF4-FFF2-40B4-BE49-F238E27FC236}">
                <a16:creationId xmlns:a16="http://schemas.microsoft.com/office/drawing/2014/main" id="{268505B2-0EEB-032C-C538-625B1CBF75F8}"/>
              </a:ext>
            </a:extLst>
          </p:cNvPr>
          <p:cNvSpPr/>
          <p:nvPr/>
        </p:nvSpPr>
        <p:spPr>
          <a:xfrm flipV="1">
            <a:off x="2977049" y="3447534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986C3A-7903-8873-685A-BE005C6CBF4E}"/>
              </a:ext>
            </a:extLst>
          </p:cNvPr>
          <p:cNvSpPr txBox="1"/>
          <p:nvPr/>
        </p:nvSpPr>
        <p:spPr>
          <a:xfrm>
            <a:off x="3750231" y="917332"/>
            <a:ext cx="1872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L’authentification</a:t>
            </a:r>
            <a:endParaRPr lang="fr-T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008DEF4-DF12-B6C8-0AE1-BBE80178A488}"/>
              </a:ext>
            </a:extLst>
          </p:cNvPr>
          <p:cNvSpPr txBox="1"/>
          <p:nvPr/>
        </p:nvSpPr>
        <p:spPr>
          <a:xfrm>
            <a:off x="3750231" y="1680757"/>
            <a:ext cx="197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une réunion</a:t>
            </a:r>
            <a:endParaRPr lang="fr-T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1910ADB-A873-837C-6975-0E2B1F833827}"/>
              </a:ext>
            </a:extLst>
          </p:cNvPr>
          <p:cNvSpPr txBox="1"/>
          <p:nvPr/>
        </p:nvSpPr>
        <p:spPr>
          <a:xfrm>
            <a:off x="3750231" y="2531106"/>
            <a:ext cx="197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Joindre une réunion</a:t>
            </a:r>
            <a:endParaRPr lang="fr-T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5DBA84D-BB49-21EA-E2B2-4A0764D59F3F}"/>
              </a:ext>
            </a:extLst>
          </p:cNvPr>
          <p:cNvSpPr txBox="1"/>
          <p:nvPr/>
        </p:nvSpPr>
        <p:spPr>
          <a:xfrm>
            <a:off x="3732629" y="3294956"/>
            <a:ext cx="197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Gérer les comptes</a:t>
            </a:r>
            <a:endParaRPr lang="fr-T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5C2595-A153-E514-AE6B-49FBC9ADE4EC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711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431177" y="480276"/>
            <a:ext cx="36344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AF59781F-44DE-2E01-4971-382A79AD79D6}"/>
              </a:ext>
            </a:extLst>
          </p:cNvPr>
          <p:cNvSpPr/>
          <p:nvPr/>
        </p:nvSpPr>
        <p:spPr>
          <a:xfrm>
            <a:off x="638567" y="1468896"/>
            <a:ext cx="1787571" cy="1376277"/>
          </a:xfrm>
          <a:prstGeom prst="ellipse">
            <a:avLst/>
          </a:prstGeom>
          <a:solidFill>
            <a:srgbClr val="003E7A"/>
          </a:solidFill>
          <a:ln>
            <a:solidFill>
              <a:srgbClr val="003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besoins non fonctionnels</a:t>
            </a:r>
            <a:endParaRPr lang="fr-T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5">
            <a:extLst>
              <a:ext uri="{FF2B5EF4-FFF2-40B4-BE49-F238E27FC236}">
                <a16:creationId xmlns:a16="http://schemas.microsoft.com/office/drawing/2014/main" id="{738B8BA9-ABCE-7B0D-D748-34C82A71555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044956" y="1412535"/>
            <a:ext cx="4972" cy="16241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9">
            <a:extLst>
              <a:ext uri="{FF2B5EF4-FFF2-40B4-BE49-F238E27FC236}">
                <a16:creationId xmlns:a16="http://schemas.microsoft.com/office/drawing/2014/main" id="{F0D1A840-83C1-9BF8-67ED-E29F091EB997}"/>
              </a:ext>
            </a:extLst>
          </p:cNvPr>
          <p:cNvSpPr/>
          <p:nvPr/>
        </p:nvSpPr>
        <p:spPr>
          <a:xfrm flipV="1">
            <a:off x="3044956" y="1366816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9">
            <a:extLst>
              <a:ext uri="{FF2B5EF4-FFF2-40B4-BE49-F238E27FC236}">
                <a16:creationId xmlns:a16="http://schemas.microsoft.com/office/drawing/2014/main" id="{23DCDA8B-9C7F-E545-5FAD-1F8B3742A581}"/>
              </a:ext>
            </a:extLst>
          </p:cNvPr>
          <p:cNvSpPr/>
          <p:nvPr/>
        </p:nvSpPr>
        <p:spPr>
          <a:xfrm flipV="1">
            <a:off x="3044956" y="2157035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6B37A511-1E72-5364-DCFA-959E7DCCF0B5}"/>
              </a:ext>
            </a:extLst>
          </p:cNvPr>
          <p:cNvSpPr/>
          <p:nvPr/>
        </p:nvSpPr>
        <p:spPr>
          <a:xfrm flipV="1">
            <a:off x="3049928" y="2990918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6E518E-7002-E580-F835-4269C65E3822}"/>
              </a:ext>
            </a:extLst>
          </p:cNvPr>
          <p:cNvSpPr txBox="1"/>
          <p:nvPr/>
        </p:nvSpPr>
        <p:spPr>
          <a:xfrm>
            <a:off x="4996635" y="1220398"/>
            <a:ext cx="1763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L’ergonomie</a:t>
            </a:r>
            <a:endParaRPr lang="fr-TN" sz="14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3A4D902-799A-29E0-C5C4-C25B78FC2D30}"/>
              </a:ext>
            </a:extLst>
          </p:cNvPr>
          <p:cNvSpPr txBox="1"/>
          <p:nvPr/>
        </p:nvSpPr>
        <p:spPr>
          <a:xfrm>
            <a:off x="5010619" y="1987758"/>
            <a:ext cx="1763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rapidité</a:t>
            </a:r>
            <a:endParaRPr lang="fr-T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E2BF89-6F13-EB68-06BD-EE075E58E964}"/>
              </a:ext>
            </a:extLst>
          </p:cNvPr>
          <p:cNvSpPr txBox="1"/>
          <p:nvPr/>
        </p:nvSpPr>
        <p:spPr>
          <a:xfrm>
            <a:off x="5010625" y="2817641"/>
            <a:ext cx="1763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sécurité</a:t>
            </a:r>
            <a:endParaRPr lang="fr-TN" sz="1400" b="1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05C6D2-C6FE-143F-0B36-7F5BC90B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94" y="655108"/>
            <a:ext cx="1892822" cy="106502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FE8D2DD-BB18-511C-F80D-CAFA95EF6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8" t="25657" r="17324" b="24895"/>
          <a:stretch/>
        </p:blipFill>
        <p:spPr>
          <a:xfrm>
            <a:off x="3700803" y="1700016"/>
            <a:ext cx="1058546" cy="63500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37331E0-F859-096A-71D5-B3FADDB6DE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42" t="11526" r="8055" b="14019"/>
          <a:stretch/>
        </p:blipFill>
        <p:spPr>
          <a:xfrm>
            <a:off x="3995354" y="2471819"/>
            <a:ext cx="708819" cy="6916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2E370F-E29A-2B9F-4EFD-B668CAC681D5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151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14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-1857" y="1"/>
            <a:ext cx="7203028" cy="4057306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3" name="Freeform 189">
            <a:extLst>
              <a:ext uri="{FF2B5EF4-FFF2-40B4-BE49-F238E27FC236}">
                <a16:creationId xmlns:a16="http://schemas.microsoft.com/office/drawing/2014/main" id="{FF156EFE-4F60-48AC-60CA-DD7C968D3A38}"/>
              </a:ext>
            </a:extLst>
          </p:cNvPr>
          <p:cNvSpPr/>
          <p:nvPr/>
        </p:nvSpPr>
        <p:spPr>
          <a:xfrm rot="5400000">
            <a:off x="1566726" y="-1568585"/>
            <a:ext cx="4063999" cy="7201174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cxnSp>
        <p:nvCxnSpPr>
          <p:cNvPr id="12" name="Straight Connector 193">
            <a:extLst>
              <a:ext uri="{FF2B5EF4-FFF2-40B4-BE49-F238E27FC236}">
                <a16:creationId xmlns:a16="http://schemas.microsoft.com/office/drawing/2014/main" id="{B7827EF6-7A7A-30E5-0641-6CB88CC061BB}"/>
              </a:ext>
            </a:extLst>
          </p:cNvPr>
          <p:cNvCxnSpPr>
            <a:cxnSpLocks/>
          </p:cNvCxnSpPr>
          <p:nvPr/>
        </p:nvCxnSpPr>
        <p:spPr>
          <a:xfrm>
            <a:off x="1488558" y="1647468"/>
            <a:ext cx="5422605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90">
            <a:extLst>
              <a:ext uri="{FF2B5EF4-FFF2-40B4-BE49-F238E27FC236}">
                <a16:creationId xmlns:a16="http://schemas.microsoft.com/office/drawing/2014/main" id="{42890676-F11B-E777-CD83-DEE83A777855}"/>
              </a:ext>
            </a:extLst>
          </p:cNvPr>
          <p:cNvSpPr txBox="1"/>
          <p:nvPr/>
        </p:nvSpPr>
        <p:spPr>
          <a:xfrm>
            <a:off x="91194" y="1831518"/>
            <a:ext cx="701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Diagramme de cas d’utilisation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92">
            <a:extLst>
              <a:ext uri="{FF2B5EF4-FFF2-40B4-BE49-F238E27FC236}">
                <a16:creationId xmlns:a16="http://schemas.microsoft.com/office/drawing/2014/main" id="{9AF8751D-A19B-16D6-30EE-6FF453F112D7}"/>
              </a:ext>
            </a:extLst>
          </p:cNvPr>
          <p:cNvCxnSpPr>
            <a:cxnSpLocks/>
          </p:cNvCxnSpPr>
          <p:nvPr/>
        </p:nvCxnSpPr>
        <p:spPr>
          <a:xfrm>
            <a:off x="221632" y="2656451"/>
            <a:ext cx="5530582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2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55D4EC-C3E2-F2A6-2295-427366EB5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7"/>
          <a:stretch/>
        </p:blipFill>
        <p:spPr>
          <a:xfrm>
            <a:off x="830510" y="0"/>
            <a:ext cx="5318620" cy="4064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E0DFD4-A770-DDF4-87B3-6907786CA9EF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813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16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-1857" y="1"/>
            <a:ext cx="7203028" cy="4057306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3" name="Freeform 189">
            <a:extLst>
              <a:ext uri="{FF2B5EF4-FFF2-40B4-BE49-F238E27FC236}">
                <a16:creationId xmlns:a16="http://schemas.microsoft.com/office/drawing/2014/main" id="{FF156EFE-4F60-48AC-60CA-DD7C968D3A38}"/>
              </a:ext>
            </a:extLst>
          </p:cNvPr>
          <p:cNvSpPr/>
          <p:nvPr/>
        </p:nvSpPr>
        <p:spPr>
          <a:xfrm rot="5400000">
            <a:off x="1566726" y="-1568585"/>
            <a:ext cx="4063999" cy="7201174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cxnSp>
        <p:nvCxnSpPr>
          <p:cNvPr id="12" name="Straight Connector 193">
            <a:extLst>
              <a:ext uri="{FF2B5EF4-FFF2-40B4-BE49-F238E27FC236}">
                <a16:creationId xmlns:a16="http://schemas.microsoft.com/office/drawing/2014/main" id="{B7827EF6-7A7A-30E5-0641-6CB88CC061BB}"/>
              </a:ext>
            </a:extLst>
          </p:cNvPr>
          <p:cNvCxnSpPr>
            <a:cxnSpLocks/>
          </p:cNvCxnSpPr>
          <p:nvPr/>
        </p:nvCxnSpPr>
        <p:spPr>
          <a:xfrm>
            <a:off x="2658140" y="1647468"/>
            <a:ext cx="3455581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90">
            <a:extLst>
              <a:ext uri="{FF2B5EF4-FFF2-40B4-BE49-F238E27FC236}">
                <a16:creationId xmlns:a16="http://schemas.microsoft.com/office/drawing/2014/main" id="{42890676-F11B-E777-CD83-DEE83A777855}"/>
              </a:ext>
            </a:extLst>
          </p:cNvPr>
          <p:cNvSpPr txBox="1"/>
          <p:nvPr/>
        </p:nvSpPr>
        <p:spPr>
          <a:xfrm>
            <a:off x="746857" y="1829973"/>
            <a:ext cx="5513048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Diagramme des classes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92">
            <a:extLst>
              <a:ext uri="{FF2B5EF4-FFF2-40B4-BE49-F238E27FC236}">
                <a16:creationId xmlns:a16="http://schemas.microsoft.com/office/drawing/2014/main" id="{9AF8751D-A19B-16D6-30EE-6FF453F112D7}"/>
              </a:ext>
            </a:extLst>
          </p:cNvPr>
          <p:cNvCxnSpPr>
            <a:cxnSpLocks/>
          </p:cNvCxnSpPr>
          <p:nvPr/>
        </p:nvCxnSpPr>
        <p:spPr>
          <a:xfrm>
            <a:off x="833401" y="2741515"/>
            <a:ext cx="3377092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5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A2CC231-DE6C-8209-FE3E-878995F4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6" y="0"/>
            <a:ext cx="5795040" cy="4064000"/>
          </a:xfrm>
          <a:prstGeom prst="rect">
            <a:avLst/>
          </a:prstGeom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21D4966-D2A8-8731-0B54-57607975B204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6022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18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-1857" y="1"/>
            <a:ext cx="7203028" cy="4057306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3" name="Freeform 189">
            <a:extLst>
              <a:ext uri="{FF2B5EF4-FFF2-40B4-BE49-F238E27FC236}">
                <a16:creationId xmlns:a16="http://schemas.microsoft.com/office/drawing/2014/main" id="{FF156EFE-4F60-48AC-60CA-DD7C968D3A38}"/>
              </a:ext>
            </a:extLst>
          </p:cNvPr>
          <p:cNvSpPr/>
          <p:nvPr/>
        </p:nvSpPr>
        <p:spPr>
          <a:xfrm rot="5400000">
            <a:off x="1566726" y="-1568585"/>
            <a:ext cx="4063999" cy="7201174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cxnSp>
        <p:nvCxnSpPr>
          <p:cNvPr id="12" name="Straight Connector 193">
            <a:extLst>
              <a:ext uri="{FF2B5EF4-FFF2-40B4-BE49-F238E27FC236}">
                <a16:creationId xmlns:a16="http://schemas.microsoft.com/office/drawing/2014/main" id="{B7827EF6-7A7A-30E5-0641-6CB88CC061BB}"/>
              </a:ext>
            </a:extLst>
          </p:cNvPr>
          <p:cNvCxnSpPr>
            <a:cxnSpLocks/>
          </p:cNvCxnSpPr>
          <p:nvPr/>
        </p:nvCxnSpPr>
        <p:spPr>
          <a:xfrm>
            <a:off x="2923959" y="1690000"/>
            <a:ext cx="3455581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90">
            <a:extLst>
              <a:ext uri="{FF2B5EF4-FFF2-40B4-BE49-F238E27FC236}">
                <a16:creationId xmlns:a16="http://schemas.microsoft.com/office/drawing/2014/main" id="{42890676-F11B-E777-CD83-DEE83A777855}"/>
              </a:ext>
            </a:extLst>
          </p:cNvPr>
          <p:cNvSpPr txBox="1"/>
          <p:nvPr/>
        </p:nvSpPr>
        <p:spPr>
          <a:xfrm>
            <a:off x="542077" y="1829973"/>
            <a:ext cx="6058070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Diagramme de séquences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92">
            <a:extLst>
              <a:ext uri="{FF2B5EF4-FFF2-40B4-BE49-F238E27FC236}">
                <a16:creationId xmlns:a16="http://schemas.microsoft.com/office/drawing/2014/main" id="{9AF8751D-A19B-16D6-30EE-6FF453F112D7}"/>
              </a:ext>
            </a:extLst>
          </p:cNvPr>
          <p:cNvCxnSpPr>
            <a:cxnSpLocks/>
          </p:cNvCxnSpPr>
          <p:nvPr/>
        </p:nvCxnSpPr>
        <p:spPr>
          <a:xfrm>
            <a:off x="769603" y="2709616"/>
            <a:ext cx="3377092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7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E3E318-BFB0-86B0-771A-2FD28993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15" y="0"/>
            <a:ext cx="4658482" cy="4064000"/>
          </a:xfrm>
          <a:prstGeom prst="rect">
            <a:avLst/>
          </a:prstGeom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38D63C37-14F7-127E-546D-E0A3EECE7DF1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7969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FBA94E2F-F713-B02A-806D-4993E03506A0}"/>
              </a:ext>
            </a:extLst>
          </p:cNvPr>
          <p:cNvSpPr/>
          <p:nvPr/>
        </p:nvSpPr>
        <p:spPr>
          <a:xfrm>
            <a:off x="631372" y="1069253"/>
            <a:ext cx="1976846" cy="192459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L A N</a:t>
            </a:r>
            <a:endParaRPr lang="fr-T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arenthèse fermante 5">
            <a:extLst>
              <a:ext uri="{FF2B5EF4-FFF2-40B4-BE49-F238E27FC236}">
                <a16:creationId xmlns:a16="http://schemas.microsoft.com/office/drawing/2014/main" id="{B1D52D03-A622-BAE6-3BA4-0C3ACEC23EC6}"/>
              </a:ext>
            </a:extLst>
          </p:cNvPr>
          <p:cNvSpPr/>
          <p:nvPr/>
        </p:nvSpPr>
        <p:spPr>
          <a:xfrm>
            <a:off x="1495168" y="765816"/>
            <a:ext cx="1471526" cy="2558151"/>
          </a:xfrm>
          <a:prstGeom prst="rightBracket">
            <a:avLst>
              <a:gd name="adj" fmla="val 77940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A4964D7-258A-9278-7AB4-6C04300C2C2A}"/>
              </a:ext>
            </a:extLst>
          </p:cNvPr>
          <p:cNvSpPr/>
          <p:nvPr/>
        </p:nvSpPr>
        <p:spPr>
          <a:xfrm>
            <a:off x="3420821" y="506396"/>
            <a:ext cx="479598" cy="4606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CA12B4C-F359-ADB6-0384-86D13C85E31C}"/>
              </a:ext>
            </a:extLst>
          </p:cNvPr>
          <p:cNvSpPr/>
          <p:nvPr/>
        </p:nvSpPr>
        <p:spPr>
          <a:xfrm>
            <a:off x="3420821" y="1195573"/>
            <a:ext cx="479598" cy="4606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2AE1B25-D3D0-3CA0-3CD2-DD41EDFAE6CD}"/>
              </a:ext>
            </a:extLst>
          </p:cNvPr>
          <p:cNvSpPr/>
          <p:nvPr/>
        </p:nvSpPr>
        <p:spPr>
          <a:xfrm>
            <a:off x="3417937" y="1813287"/>
            <a:ext cx="479598" cy="4606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D220B3-2AE6-A13F-3E47-8389B42541EF}"/>
              </a:ext>
            </a:extLst>
          </p:cNvPr>
          <p:cNvSpPr/>
          <p:nvPr/>
        </p:nvSpPr>
        <p:spPr>
          <a:xfrm>
            <a:off x="3395706" y="3072222"/>
            <a:ext cx="479598" cy="4606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0CE028C-0CC5-2A88-1087-A7B4ABAC7916}"/>
              </a:ext>
            </a:extLst>
          </p:cNvPr>
          <p:cNvSpPr/>
          <p:nvPr/>
        </p:nvSpPr>
        <p:spPr>
          <a:xfrm>
            <a:off x="3396173" y="2485321"/>
            <a:ext cx="479598" cy="46062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C2CD9BA-AEFB-430F-AA0D-0A657EE0E9C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495168" y="751853"/>
            <a:ext cx="1901005" cy="1396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AF984E6-FE20-200B-83CE-63D4CFBF96A1}"/>
              </a:ext>
            </a:extLst>
          </p:cNvPr>
          <p:cNvCxnSpPr>
            <a:cxnSpLocks/>
          </p:cNvCxnSpPr>
          <p:nvPr/>
        </p:nvCxnSpPr>
        <p:spPr>
          <a:xfrm flipH="1">
            <a:off x="2810786" y="1419400"/>
            <a:ext cx="59479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338D333-71BF-EC49-0FA3-C4EC90E583A3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966694" y="2044892"/>
            <a:ext cx="451243" cy="1106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5FD1E6-C0F3-FCAB-6CC7-B10410B42951}"/>
              </a:ext>
            </a:extLst>
          </p:cNvPr>
          <p:cNvCxnSpPr>
            <a:cxnSpLocks/>
          </p:cNvCxnSpPr>
          <p:nvPr/>
        </p:nvCxnSpPr>
        <p:spPr>
          <a:xfrm flipH="1">
            <a:off x="2795451" y="2732498"/>
            <a:ext cx="61073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343B79E-5BE1-227F-0EB8-7DB21D0745E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643449" y="3302536"/>
            <a:ext cx="1752257" cy="2143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AE93342-56F7-320B-A23C-10B61A52DB79}"/>
              </a:ext>
            </a:extLst>
          </p:cNvPr>
          <p:cNvSpPr txBox="1"/>
          <p:nvPr/>
        </p:nvSpPr>
        <p:spPr>
          <a:xfrm>
            <a:off x="3507186" y="541026"/>
            <a:ext cx="194902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32" b="1" dirty="0">
                <a:solidFill>
                  <a:srgbClr val="212121"/>
                </a:solidFill>
              </a:rPr>
              <a:t>1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5F5DC1C-ABF9-EC11-EAC3-99AAA235A609}"/>
              </a:ext>
            </a:extLst>
          </p:cNvPr>
          <p:cNvSpPr txBox="1"/>
          <p:nvPr/>
        </p:nvSpPr>
        <p:spPr>
          <a:xfrm>
            <a:off x="3495499" y="3120730"/>
            <a:ext cx="194902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32" b="1" dirty="0">
                <a:solidFill>
                  <a:srgbClr val="212121"/>
                </a:solidFill>
              </a:rPr>
              <a:t>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09600E-F5E4-AD57-24EA-71BA9B1AFB50}"/>
              </a:ext>
            </a:extLst>
          </p:cNvPr>
          <p:cNvSpPr txBox="1"/>
          <p:nvPr/>
        </p:nvSpPr>
        <p:spPr>
          <a:xfrm>
            <a:off x="3499298" y="2534690"/>
            <a:ext cx="194902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32" b="1" dirty="0">
                <a:solidFill>
                  <a:srgbClr val="212121"/>
                </a:solidFill>
              </a:rPr>
              <a:t>4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965E6C2-0D1E-E3D7-F8B9-4F014F501D6B}"/>
              </a:ext>
            </a:extLst>
          </p:cNvPr>
          <p:cNvSpPr txBox="1"/>
          <p:nvPr/>
        </p:nvSpPr>
        <p:spPr>
          <a:xfrm>
            <a:off x="3509624" y="1863842"/>
            <a:ext cx="230528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32" b="1" dirty="0">
                <a:solidFill>
                  <a:srgbClr val="212121"/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A0A625-479A-C64F-1BAE-D27F19E4D893}"/>
              </a:ext>
            </a:extLst>
          </p:cNvPr>
          <p:cNvSpPr txBox="1"/>
          <p:nvPr/>
        </p:nvSpPr>
        <p:spPr>
          <a:xfrm>
            <a:off x="3515834" y="1246446"/>
            <a:ext cx="194902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32" b="1" dirty="0">
                <a:solidFill>
                  <a:srgbClr val="212121"/>
                </a:solidFill>
              </a:rPr>
              <a:t>2</a:t>
            </a:r>
          </a:p>
        </p:txBody>
      </p:sp>
      <p:sp>
        <p:nvSpPr>
          <p:cNvPr id="39" name="テキスト プレースホルダー 28">
            <a:extLst>
              <a:ext uri="{FF2B5EF4-FFF2-40B4-BE49-F238E27FC236}">
                <a16:creationId xmlns:a16="http://schemas.microsoft.com/office/drawing/2014/main" id="{A0125DB3-D79B-1FD9-5698-2A024762CFD5}"/>
              </a:ext>
            </a:extLst>
          </p:cNvPr>
          <p:cNvSpPr txBox="1">
            <a:spLocks/>
          </p:cNvSpPr>
          <p:nvPr/>
        </p:nvSpPr>
        <p:spPr>
          <a:xfrm>
            <a:off x="3962204" y="549569"/>
            <a:ext cx="1858600" cy="358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ja-JP" altLang="en-US" sz="1102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プレースホルダー 28">
            <a:extLst>
              <a:ext uri="{FF2B5EF4-FFF2-40B4-BE49-F238E27FC236}">
                <a16:creationId xmlns:a16="http://schemas.microsoft.com/office/drawing/2014/main" id="{04C2DB55-845E-002B-A477-44B7A14F44DF}"/>
              </a:ext>
            </a:extLst>
          </p:cNvPr>
          <p:cNvSpPr txBox="1">
            <a:spLocks/>
          </p:cNvSpPr>
          <p:nvPr/>
        </p:nvSpPr>
        <p:spPr>
          <a:xfrm>
            <a:off x="3984683" y="1281445"/>
            <a:ext cx="2298434" cy="358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altLang="ja-JP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GENERAL</a:t>
            </a:r>
            <a:endParaRPr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プレースホルダー 28">
            <a:extLst>
              <a:ext uri="{FF2B5EF4-FFF2-40B4-BE49-F238E27FC236}">
                <a16:creationId xmlns:a16="http://schemas.microsoft.com/office/drawing/2014/main" id="{BCD85325-4D54-827D-0C98-24FF850CE929}"/>
              </a:ext>
            </a:extLst>
          </p:cNvPr>
          <p:cNvSpPr txBox="1">
            <a:spLocks/>
          </p:cNvSpPr>
          <p:nvPr/>
        </p:nvSpPr>
        <p:spPr>
          <a:xfrm>
            <a:off x="3978492" y="1871252"/>
            <a:ext cx="2298434" cy="358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altLang="ja-JP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プレースホルダー 28">
            <a:extLst>
              <a:ext uri="{FF2B5EF4-FFF2-40B4-BE49-F238E27FC236}">
                <a16:creationId xmlns:a16="http://schemas.microsoft.com/office/drawing/2014/main" id="{BE1800E4-8EFF-6CCF-D90E-949E5A33B2E9}"/>
              </a:ext>
            </a:extLst>
          </p:cNvPr>
          <p:cNvSpPr txBox="1">
            <a:spLocks/>
          </p:cNvSpPr>
          <p:nvPr/>
        </p:nvSpPr>
        <p:spPr>
          <a:xfrm>
            <a:off x="3966263" y="2530011"/>
            <a:ext cx="2298434" cy="358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altLang="ja-JP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REALISATION</a:t>
            </a:r>
            <a:endParaRPr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プレースホルダー 28">
            <a:extLst>
              <a:ext uri="{FF2B5EF4-FFF2-40B4-BE49-F238E27FC236}">
                <a16:creationId xmlns:a16="http://schemas.microsoft.com/office/drawing/2014/main" id="{9D5EABCF-2FDF-DE34-958F-649B909153CF}"/>
              </a:ext>
            </a:extLst>
          </p:cNvPr>
          <p:cNvSpPr txBox="1">
            <a:spLocks/>
          </p:cNvSpPr>
          <p:nvPr/>
        </p:nvSpPr>
        <p:spPr>
          <a:xfrm>
            <a:off x="3923187" y="3121873"/>
            <a:ext cx="3112737" cy="3588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altLang="ja-JP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  <a:endParaRPr lang="ja-JP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2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20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2900907" y="6695"/>
            <a:ext cx="4300263" cy="405061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4273235" y="2617880"/>
            <a:ext cx="2791149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Réalisation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/>
          <p:nvPr/>
        </p:nvCxnSpPr>
        <p:spPr>
          <a:xfrm>
            <a:off x="5223181" y="3365294"/>
            <a:ext cx="1986048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/>
          <p:nvPr/>
        </p:nvCxnSpPr>
        <p:spPr>
          <a:xfrm>
            <a:off x="3920742" y="2466175"/>
            <a:ext cx="327577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01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387634" y="480276"/>
            <a:ext cx="367794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1655;p33">
            <a:extLst>
              <a:ext uri="{FF2B5EF4-FFF2-40B4-BE49-F238E27FC236}">
                <a16:creationId xmlns:a16="http://schemas.microsoft.com/office/drawing/2014/main" id="{49AAC8E4-D7CC-0BC8-EEAE-4608410C56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431" y="1612691"/>
            <a:ext cx="996082" cy="86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56;p33">
            <a:extLst>
              <a:ext uri="{FF2B5EF4-FFF2-40B4-BE49-F238E27FC236}">
                <a16:creationId xmlns:a16="http://schemas.microsoft.com/office/drawing/2014/main" id="{11BA7892-51A5-48B6-F7D2-D3C38C0755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70" y="2601685"/>
            <a:ext cx="718959" cy="8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7;p33">
            <a:extLst>
              <a:ext uri="{FF2B5EF4-FFF2-40B4-BE49-F238E27FC236}">
                <a16:creationId xmlns:a16="http://schemas.microsoft.com/office/drawing/2014/main" id="{F28C84DE-9009-F924-BD98-D0B5F4603B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9414" r="28726" b="1538"/>
          <a:stretch/>
        </p:blipFill>
        <p:spPr>
          <a:xfrm>
            <a:off x="3620002" y="1557824"/>
            <a:ext cx="807460" cy="9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3;p33">
            <a:extLst>
              <a:ext uri="{FF2B5EF4-FFF2-40B4-BE49-F238E27FC236}">
                <a16:creationId xmlns:a16="http://schemas.microsoft.com/office/drawing/2014/main" id="{CCFFC890-6832-35CF-AB6D-6B5B84396B2C}"/>
              </a:ext>
            </a:extLst>
          </p:cNvPr>
          <p:cNvSpPr txBox="1"/>
          <p:nvPr/>
        </p:nvSpPr>
        <p:spPr>
          <a:xfrm>
            <a:off x="268372" y="779978"/>
            <a:ext cx="4404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/>
              </a:rPr>
              <a:t>Technologies utilisées: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2">
            <a:extLst>
              <a:ext uri="{FF2B5EF4-FFF2-40B4-BE49-F238E27FC236}">
                <a16:creationId xmlns:a16="http://schemas.microsoft.com/office/drawing/2014/main" id="{9746AFEB-FEB9-3314-B1D0-574C6A17D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25" y="1768179"/>
            <a:ext cx="1388126" cy="13881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8633BB-5AF9-EE11-21BD-BFBB89387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535" y="2674654"/>
            <a:ext cx="1073333" cy="8828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3163D8-569E-5E73-59D3-907E0B1CBE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81" r="25296"/>
          <a:stretch/>
        </p:blipFill>
        <p:spPr>
          <a:xfrm>
            <a:off x="562439" y="1954752"/>
            <a:ext cx="1384215" cy="1215766"/>
          </a:xfrm>
          <a:prstGeom prst="rect">
            <a:avLst/>
          </a:prstGeom>
        </p:spPr>
      </p:pic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F2826513-00E5-BA1A-B110-F315EA5DAD41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1744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6" name="Google Shape;2846;p52"/>
          <p:cNvGrpSpPr/>
          <p:nvPr/>
        </p:nvGrpSpPr>
        <p:grpSpPr>
          <a:xfrm>
            <a:off x="2257110" y="930690"/>
            <a:ext cx="2677792" cy="2540988"/>
            <a:chOff x="3149148" y="1497797"/>
            <a:chExt cx="2838409" cy="2844762"/>
          </a:xfrm>
        </p:grpSpPr>
        <p:sp>
          <p:nvSpPr>
            <p:cNvPr id="2847" name="Google Shape;2847;p52"/>
            <p:cNvSpPr/>
            <p:nvPr/>
          </p:nvSpPr>
          <p:spPr>
            <a:xfrm>
              <a:off x="4100846" y="2451076"/>
              <a:ext cx="936594" cy="938189"/>
            </a:xfrm>
            <a:custGeom>
              <a:avLst/>
              <a:gdLst/>
              <a:ahLst/>
              <a:cxnLst/>
              <a:rect l="l" t="t" r="r" b="b"/>
              <a:pathLst>
                <a:path w="68703" h="68820" extrusionOk="0">
                  <a:moveTo>
                    <a:pt x="34293" y="1"/>
                  </a:moveTo>
                  <a:cubicBezTo>
                    <a:pt x="15323" y="1"/>
                    <a:pt x="1" y="15440"/>
                    <a:pt x="1" y="34410"/>
                  </a:cubicBezTo>
                  <a:cubicBezTo>
                    <a:pt x="1" y="53381"/>
                    <a:pt x="15323" y="68820"/>
                    <a:pt x="34293" y="68820"/>
                  </a:cubicBezTo>
                  <a:cubicBezTo>
                    <a:pt x="53264" y="68820"/>
                    <a:pt x="68703" y="53381"/>
                    <a:pt x="68703" y="34410"/>
                  </a:cubicBezTo>
                  <a:cubicBezTo>
                    <a:pt x="68703" y="15440"/>
                    <a:pt x="53264" y="1"/>
                    <a:pt x="342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4576702" y="1497797"/>
              <a:ext cx="1410855" cy="1417603"/>
            </a:xfrm>
            <a:custGeom>
              <a:avLst/>
              <a:gdLst/>
              <a:ahLst/>
              <a:cxnLst/>
              <a:rect l="l" t="t" r="r" b="b"/>
              <a:pathLst>
                <a:path w="103492" h="103987" extrusionOk="0">
                  <a:moveTo>
                    <a:pt x="68323" y="0"/>
                  </a:moveTo>
                  <a:lnTo>
                    <a:pt x="71387" y="3152"/>
                  </a:lnTo>
                  <a:lnTo>
                    <a:pt x="67360" y="7180"/>
                  </a:lnTo>
                  <a:lnTo>
                    <a:pt x="40597" y="33942"/>
                  </a:lnTo>
                  <a:cubicBezTo>
                    <a:pt x="35256" y="30878"/>
                    <a:pt x="29536" y="28339"/>
                    <a:pt x="23582" y="26500"/>
                  </a:cubicBezTo>
                  <a:cubicBezTo>
                    <a:pt x="17015" y="24574"/>
                    <a:pt x="9953" y="23348"/>
                    <a:pt x="2802" y="23115"/>
                  </a:cubicBezTo>
                  <a:lnTo>
                    <a:pt x="0" y="23115"/>
                  </a:lnTo>
                  <a:lnTo>
                    <a:pt x="0" y="54226"/>
                  </a:lnTo>
                  <a:cubicBezTo>
                    <a:pt x="409" y="54226"/>
                    <a:pt x="805" y="54174"/>
                    <a:pt x="1170" y="54174"/>
                  </a:cubicBezTo>
                  <a:cubicBezTo>
                    <a:pt x="1353" y="54174"/>
                    <a:pt x="1528" y="54187"/>
                    <a:pt x="1693" y="54226"/>
                  </a:cubicBezTo>
                  <a:cubicBezTo>
                    <a:pt x="6188" y="54372"/>
                    <a:pt x="10449" y="55102"/>
                    <a:pt x="14593" y="56298"/>
                  </a:cubicBezTo>
                  <a:cubicBezTo>
                    <a:pt x="18708" y="57641"/>
                    <a:pt x="22736" y="59480"/>
                    <a:pt x="26384" y="61668"/>
                  </a:cubicBezTo>
                  <a:cubicBezTo>
                    <a:pt x="29653" y="63711"/>
                    <a:pt x="32571" y="66163"/>
                    <a:pt x="35256" y="68819"/>
                  </a:cubicBezTo>
                  <a:cubicBezTo>
                    <a:pt x="35636" y="69198"/>
                    <a:pt x="36103" y="69548"/>
                    <a:pt x="36482" y="69928"/>
                  </a:cubicBezTo>
                  <a:cubicBezTo>
                    <a:pt x="39400" y="73080"/>
                    <a:pt x="41940" y="76728"/>
                    <a:pt x="44012" y="80493"/>
                  </a:cubicBezTo>
                  <a:cubicBezTo>
                    <a:pt x="46084" y="84404"/>
                    <a:pt x="47660" y="88402"/>
                    <a:pt x="48623" y="92780"/>
                  </a:cubicBezTo>
                  <a:cubicBezTo>
                    <a:pt x="49499" y="96311"/>
                    <a:pt x="49849" y="100076"/>
                    <a:pt x="49849" y="103987"/>
                  </a:cubicBezTo>
                  <a:lnTo>
                    <a:pt x="80989" y="103987"/>
                  </a:lnTo>
                  <a:cubicBezTo>
                    <a:pt x="80989" y="97771"/>
                    <a:pt x="80260" y="91583"/>
                    <a:pt x="78917" y="85746"/>
                  </a:cubicBezTo>
                  <a:cubicBezTo>
                    <a:pt x="77341" y="78683"/>
                    <a:pt x="74773" y="72117"/>
                    <a:pt x="71504" y="65900"/>
                  </a:cubicBezTo>
                  <a:cubicBezTo>
                    <a:pt x="70891" y="64820"/>
                    <a:pt x="70278" y="63857"/>
                    <a:pt x="69666" y="62748"/>
                  </a:cubicBezTo>
                  <a:lnTo>
                    <a:pt x="96312" y="36131"/>
                  </a:lnTo>
                  <a:lnTo>
                    <a:pt x="100310" y="32104"/>
                  </a:lnTo>
                  <a:lnTo>
                    <a:pt x="103491" y="35256"/>
                  </a:lnTo>
                  <a:lnTo>
                    <a:pt x="103491" y="0"/>
                  </a:lnTo>
                  <a:close/>
                </a:path>
              </a:pathLst>
            </a:custGeom>
            <a:solidFill>
              <a:srgbClr val="4F67A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3149148" y="1497797"/>
              <a:ext cx="1427568" cy="1417603"/>
            </a:xfrm>
            <a:custGeom>
              <a:avLst/>
              <a:gdLst/>
              <a:ahLst/>
              <a:cxnLst/>
              <a:rect l="l" t="t" r="r" b="b"/>
              <a:pathLst>
                <a:path w="104718" h="103987" extrusionOk="0">
                  <a:moveTo>
                    <a:pt x="1" y="0"/>
                  </a:moveTo>
                  <a:lnTo>
                    <a:pt x="1" y="35256"/>
                  </a:lnTo>
                  <a:lnTo>
                    <a:pt x="3182" y="32104"/>
                  </a:lnTo>
                  <a:lnTo>
                    <a:pt x="7180" y="36131"/>
                  </a:lnTo>
                  <a:lnTo>
                    <a:pt x="34673" y="63595"/>
                  </a:lnTo>
                  <a:cubicBezTo>
                    <a:pt x="31638" y="68819"/>
                    <a:pt x="29069" y="74539"/>
                    <a:pt x="27376" y="80493"/>
                  </a:cubicBezTo>
                  <a:cubicBezTo>
                    <a:pt x="25421" y="86826"/>
                    <a:pt x="24195" y="93510"/>
                    <a:pt x="23962" y="100456"/>
                  </a:cubicBezTo>
                  <a:cubicBezTo>
                    <a:pt x="23962" y="100689"/>
                    <a:pt x="23845" y="101068"/>
                    <a:pt x="23845" y="101302"/>
                  </a:cubicBezTo>
                  <a:lnTo>
                    <a:pt x="23845" y="103987"/>
                  </a:lnTo>
                  <a:lnTo>
                    <a:pt x="54986" y="103987"/>
                  </a:lnTo>
                  <a:lnTo>
                    <a:pt x="54986" y="102382"/>
                  </a:lnTo>
                  <a:lnTo>
                    <a:pt x="54986" y="101535"/>
                  </a:lnTo>
                  <a:cubicBezTo>
                    <a:pt x="55219" y="97274"/>
                    <a:pt x="55949" y="93276"/>
                    <a:pt x="57029" y="89511"/>
                  </a:cubicBezTo>
                  <a:cubicBezTo>
                    <a:pt x="58371" y="85250"/>
                    <a:pt x="60210" y="81368"/>
                    <a:pt x="62516" y="77720"/>
                  </a:cubicBezTo>
                  <a:cubicBezTo>
                    <a:pt x="64471" y="74422"/>
                    <a:pt x="66893" y="71504"/>
                    <a:pt x="69578" y="68819"/>
                  </a:cubicBezTo>
                  <a:cubicBezTo>
                    <a:pt x="69929" y="68352"/>
                    <a:pt x="70308" y="67972"/>
                    <a:pt x="70658" y="67622"/>
                  </a:cubicBezTo>
                  <a:cubicBezTo>
                    <a:pt x="73956" y="64587"/>
                    <a:pt x="77458" y="62135"/>
                    <a:pt x="81369" y="60063"/>
                  </a:cubicBezTo>
                  <a:cubicBezTo>
                    <a:pt x="85134" y="58020"/>
                    <a:pt x="89132" y="56415"/>
                    <a:pt x="93510" y="55452"/>
                  </a:cubicBezTo>
                  <a:cubicBezTo>
                    <a:pt x="97158" y="54606"/>
                    <a:pt x="100952" y="54226"/>
                    <a:pt x="104717" y="54226"/>
                  </a:cubicBezTo>
                  <a:lnTo>
                    <a:pt x="104717" y="23115"/>
                  </a:lnTo>
                  <a:cubicBezTo>
                    <a:pt x="98501" y="23115"/>
                    <a:pt x="92314" y="23844"/>
                    <a:pt x="86477" y="25187"/>
                  </a:cubicBezTo>
                  <a:cubicBezTo>
                    <a:pt x="79531" y="26763"/>
                    <a:pt x="72847" y="29302"/>
                    <a:pt x="66660" y="32600"/>
                  </a:cubicBezTo>
                  <a:lnTo>
                    <a:pt x="63362" y="34409"/>
                  </a:lnTo>
                  <a:lnTo>
                    <a:pt x="36132" y="7180"/>
                  </a:lnTo>
                  <a:lnTo>
                    <a:pt x="32105" y="3152"/>
                  </a:lnTo>
                  <a:lnTo>
                    <a:pt x="35286" y="0"/>
                  </a:lnTo>
                  <a:close/>
                </a:path>
              </a:pathLst>
            </a:custGeom>
            <a:solidFill>
              <a:srgbClr val="03C2A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4576702" y="2915399"/>
              <a:ext cx="1410855" cy="1427159"/>
            </a:xfrm>
            <a:custGeom>
              <a:avLst/>
              <a:gdLst/>
              <a:ahLst/>
              <a:cxnLst/>
              <a:rect l="l" t="t" r="r" b="b"/>
              <a:pathLst>
                <a:path w="103492" h="104688" extrusionOk="0">
                  <a:moveTo>
                    <a:pt x="49849" y="0"/>
                  </a:moveTo>
                  <a:lnTo>
                    <a:pt x="49849" y="846"/>
                  </a:lnTo>
                  <a:lnTo>
                    <a:pt x="49849" y="1693"/>
                  </a:lnTo>
                  <a:cubicBezTo>
                    <a:pt x="49732" y="6187"/>
                    <a:pt x="49002" y="10448"/>
                    <a:pt x="47777" y="14593"/>
                  </a:cubicBezTo>
                  <a:cubicBezTo>
                    <a:pt x="46434" y="18708"/>
                    <a:pt x="44625" y="22735"/>
                    <a:pt x="42319" y="26383"/>
                  </a:cubicBezTo>
                  <a:cubicBezTo>
                    <a:pt x="40364" y="29652"/>
                    <a:pt x="37941" y="32571"/>
                    <a:pt x="35256" y="35256"/>
                  </a:cubicBezTo>
                  <a:cubicBezTo>
                    <a:pt x="34906" y="35606"/>
                    <a:pt x="34527" y="36102"/>
                    <a:pt x="34030" y="36482"/>
                  </a:cubicBezTo>
                  <a:cubicBezTo>
                    <a:pt x="30878" y="39400"/>
                    <a:pt x="27347" y="41939"/>
                    <a:pt x="23465" y="44011"/>
                  </a:cubicBezTo>
                  <a:cubicBezTo>
                    <a:pt x="19700" y="46083"/>
                    <a:pt x="15673" y="47543"/>
                    <a:pt x="11295" y="48623"/>
                  </a:cubicBezTo>
                  <a:cubicBezTo>
                    <a:pt x="7647" y="49469"/>
                    <a:pt x="3882" y="49848"/>
                    <a:pt x="0" y="49848"/>
                  </a:cubicBezTo>
                  <a:lnTo>
                    <a:pt x="0" y="80989"/>
                  </a:lnTo>
                  <a:cubicBezTo>
                    <a:pt x="6304" y="80989"/>
                    <a:pt x="12521" y="80259"/>
                    <a:pt x="18358" y="78917"/>
                  </a:cubicBezTo>
                  <a:cubicBezTo>
                    <a:pt x="25275" y="77195"/>
                    <a:pt x="31987" y="74773"/>
                    <a:pt x="38175" y="71504"/>
                  </a:cubicBezTo>
                  <a:cubicBezTo>
                    <a:pt x="38788" y="71124"/>
                    <a:pt x="39517" y="70628"/>
                    <a:pt x="40130" y="70278"/>
                  </a:cubicBezTo>
                  <a:lnTo>
                    <a:pt x="67360" y="97508"/>
                  </a:lnTo>
                  <a:lnTo>
                    <a:pt x="71387" y="101535"/>
                  </a:lnTo>
                  <a:lnTo>
                    <a:pt x="68323" y="104687"/>
                  </a:lnTo>
                  <a:lnTo>
                    <a:pt x="103491" y="104687"/>
                  </a:lnTo>
                  <a:lnTo>
                    <a:pt x="103491" y="69432"/>
                  </a:lnTo>
                  <a:lnTo>
                    <a:pt x="100310" y="72584"/>
                  </a:lnTo>
                  <a:lnTo>
                    <a:pt x="96312" y="68585"/>
                  </a:lnTo>
                  <a:lnTo>
                    <a:pt x="69432" y="41706"/>
                  </a:lnTo>
                  <a:cubicBezTo>
                    <a:pt x="72847" y="36102"/>
                    <a:pt x="75503" y="30032"/>
                    <a:pt x="77458" y="23582"/>
                  </a:cubicBezTo>
                  <a:cubicBezTo>
                    <a:pt x="79530" y="17015"/>
                    <a:pt x="80727" y="9952"/>
                    <a:pt x="80989" y="2773"/>
                  </a:cubicBezTo>
                  <a:lnTo>
                    <a:pt x="80989" y="1809"/>
                  </a:lnTo>
                  <a:lnTo>
                    <a:pt x="80989" y="0"/>
                  </a:lnTo>
                  <a:close/>
                </a:path>
              </a:pathLst>
            </a:custGeom>
            <a:solidFill>
              <a:srgbClr val="79629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3149148" y="2915399"/>
              <a:ext cx="1427568" cy="1427159"/>
            </a:xfrm>
            <a:custGeom>
              <a:avLst/>
              <a:gdLst/>
              <a:ahLst/>
              <a:cxnLst/>
              <a:rect l="l" t="t" r="r" b="b"/>
              <a:pathLst>
                <a:path w="104718" h="104688" extrusionOk="0">
                  <a:moveTo>
                    <a:pt x="23845" y="0"/>
                  </a:moveTo>
                  <a:cubicBezTo>
                    <a:pt x="23845" y="6304"/>
                    <a:pt x="24575" y="12404"/>
                    <a:pt x="25917" y="18358"/>
                  </a:cubicBezTo>
                  <a:cubicBezTo>
                    <a:pt x="27493" y="25274"/>
                    <a:pt x="30032" y="31958"/>
                    <a:pt x="33330" y="38174"/>
                  </a:cubicBezTo>
                  <a:cubicBezTo>
                    <a:pt x="33826" y="39021"/>
                    <a:pt x="34293" y="39867"/>
                    <a:pt x="34906" y="40859"/>
                  </a:cubicBezTo>
                  <a:lnTo>
                    <a:pt x="7180" y="68585"/>
                  </a:lnTo>
                  <a:lnTo>
                    <a:pt x="3182" y="72584"/>
                  </a:lnTo>
                  <a:lnTo>
                    <a:pt x="1" y="69432"/>
                  </a:lnTo>
                  <a:lnTo>
                    <a:pt x="1" y="104687"/>
                  </a:lnTo>
                  <a:lnTo>
                    <a:pt x="35286" y="104687"/>
                  </a:lnTo>
                  <a:lnTo>
                    <a:pt x="32105" y="101535"/>
                  </a:lnTo>
                  <a:lnTo>
                    <a:pt x="36132" y="97508"/>
                  </a:lnTo>
                  <a:lnTo>
                    <a:pt x="63858" y="69782"/>
                  </a:lnTo>
                  <a:cubicBezTo>
                    <a:pt x="69199" y="73080"/>
                    <a:pt x="75036" y="75619"/>
                    <a:pt x="81252" y="77458"/>
                  </a:cubicBezTo>
                  <a:cubicBezTo>
                    <a:pt x="87819" y="79530"/>
                    <a:pt x="94853" y="80610"/>
                    <a:pt x="102032" y="80843"/>
                  </a:cubicBezTo>
                  <a:cubicBezTo>
                    <a:pt x="102995" y="80989"/>
                    <a:pt x="103871" y="80989"/>
                    <a:pt x="104717" y="80989"/>
                  </a:cubicBezTo>
                  <a:lnTo>
                    <a:pt x="104717" y="49848"/>
                  </a:lnTo>
                  <a:lnTo>
                    <a:pt x="103141" y="49848"/>
                  </a:lnTo>
                  <a:cubicBezTo>
                    <a:pt x="98618" y="49732"/>
                    <a:pt x="94386" y="49002"/>
                    <a:pt x="90242" y="47776"/>
                  </a:cubicBezTo>
                  <a:cubicBezTo>
                    <a:pt x="85980" y="46434"/>
                    <a:pt x="82099" y="44624"/>
                    <a:pt x="78451" y="42319"/>
                  </a:cubicBezTo>
                  <a:cubicBezTo>
                    <a:pt x="75153" y="40363"/>
                    <a:pt x="72234" y="37941"/>
                    <a:pt x="69578" y="35256"/>
                  </a:cubicBezTo>
                  <a:cubicBezTo>
                    <a:pt x="69082" y="34876"/>
                    <a:pt x="68703" y="34526"/>
                    <a:pt x="68353" y="34030"/>
                  </a:cubicBezTo>
                  <a:cubicBezTo>
                    <a:pt x="65434" y="30878"/>
                    <a:pt x="62866" y="27347"/>
                    <a:pt x="60823" y="23465"/>
                  </a:cubicBezTo>
                  <a:cubicBezTo>
                    <a:pt x="58751" y="19700"/>
                    <a:pt x="57175" y="15556"/>
                    <a:pt x="56182" y="11295"/>
                  </a:cubicBezTo>
                  <a:cubicBezTo>
                    <a:pt x="55336" y="7647"/>
                    <a:pt x="54986" y="3882"/>
                    <a:pt x="54986" y="0"/>
                  </a:cubicBezTo>
                  <a:close/>
                </a:path>
              </a:pathLst>
            </a:custGeom>
            <a:solidFill>
              <a:srgbClr val="2B859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2854" name="Google Shape;2854;p52"/>
          <p:cNvCxnSpPr>
            <a:cxnSpLocks/>
          </p:cNvCxnSpPr>
          <p:nvPr/>
        </p:nvCxnSpPr>
        <p:spPr>
          <a:xfrm>
            <a:off x="5169231" y="8300"/>
            <a:ext cx="30204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57" name="Google Shape;28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230" y="1892937"/>
            <a:ext cx="883595" cy="648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8" name="Google Shape;2858;p52"/>
          <p:cNvGrpSpPr/>
          <p:nvPr/>
        </p:nvGrpSpPr>
        <p:grpSpPr>
          <a:xfrm>
            <a:off x="4934314" y="3066952"/>
            <a:ext cx="2454440" cy="180932"/>
            <a:chOff x="5906657" y="3606702"/>
            <a:chExt cx="2533021" cy="534900"/>
          </a:xfrm>
        </p:grpSpPr>
        <p:sp>
          <p:nvSpPr>
            <p:cNvPr id="2859" name="Google Shape;2859;p52"/>
            <p:cNvSpPr txBox="1"/>
            <p:nvPr/>
          </p:nvSpPr>
          <p:spPr>
            <a:xfrm>
              <a:off x="5906657" y="3617391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700" dirty="0">
                  <a:solidFill>
                    <a:srgbClr val="79629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Vitesse de performance</a:t>
              </a:r>
              <a:endParaRPr sz="1700" dirty="0">
                <a:solidFill>
                  <a:srgbClr val="7962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60" name="Google Shape;2860;p52"/>
            <p:cNvSpPr txBox="1"/>
            <p:nvPr/>
          </p:nvSpPr>
          <p:spPr>
            <a:xfrm>
              <a:off x="6174678" y="360670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1" name="Google Shape;2861;p52"/>
          <p:cNvGrpSpPr/>
          <p:nvPr/>
        </p:nvGrpSpPr>
        <p:grpSpPr>
          <a:xfrm>
            <a:off x="4899181" y="930689"/>
            <a:ext cx="2565772" cy="767163"/>
            <a:chOff x="6130541" y="929912"/>
            <a:chExt cx="2565772" cy="767163"/>
          </a:xfrm>
        </p:grpSpPr>
        <p:sp>
          <p:nvSpPr>
            <p:cNvPr id="2862" name="Google Shape;2862;p52"/>
            <p:cNvSpPr txBox="1"/>
            <p:nvPr/>
          </p:nvSpPr>
          <p:spPr>
            <a:xfrm>
              <a:off x="6431313" y="116217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3" name="Google Shape;2863;p52"/>
            <p:cNvSpPr txBox="1"/>
            <p:nvPr/>
          </p:nvSpPr>
          <p:spPr>
            <a:xfrm>
              <a:off x="6130541" y="929912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700" dirty="0">
                  <a:solidFill>
                    <a:srgbClr val="4F67A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Nécessite moins de mémoire</a:t>
              </a:r>
              <a:endParaRPr sz="1700" dirty="0">
                <a:solidFill>
                  <a:srgbClr val="4F67A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864" name="Google Shape;2864;p52"/>
          <p:cNvSpPr txBox="1"/>
          <p:nvPr/>
        </p:nvSpPr>
        <p:spPr>
          <a:xfrm>
            <a:off x="353675" y="3133310"/>
            <a:ext cx="1921412" cy="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 dirty="0">
                <a:solidFill>
                  <a:srgbClr val="2B859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Plusieurs plugins</a:t>
            </a:r>
            <a:endParaRPr sz="1700" dirty="0">
              <a:solidFill>
                <a:srgbClr val="2B859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865" name="Google Shape;2865;p52"/>
          <p:cNvGrpSpPr/>
          <p:nvPr/>
        </p:nvGrpSpPr>
        <p:grpSpPr>
          <a:xfrm>
            <a:off x="709178" y="976235"/>
            <a:ext cx="1480879" cy="538960"/>
            <a:chOff x="457188" y="1434480"/>
            <a:chExt cx="2265000" cy="881738"/>
          </a:xfrm>
        </p:grpSpPr>
        <p:sp>
          <p:nvSpPr>
            <p:cNvPr id="2866" name="Google Shape;2866;p52"/>
            <p:cNvSpPr txBox="1"/>
            <p:nvPr/>
          </p:nvSpPr>
          <p:spPr>
            <a:xfrm>
              <a:off x="457188" y="1434480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>
                  <a:solidFill>
                    <a:srgbClr val="03C2A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Plus sécurisé </a:t>
              </a:r>
              <a:endParaRPr sz="1700">
                <a:solidFill>
                  <a:srgbClr val="03C2A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67" name="Google Shape;2867;p52"/>
            <p:cNvSpPr txBox="1"/>
            <p:nvPr/>
          </p:nvSpPr>
          <p:spPr>
            <a:xfrm>
              <a:off x="457188" y="178131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" name="Google Shape;406;p17">
            <a:extLst>
              <a:ext uri="{FF2B5EF4-FFF2-40B4-BE49-F238E27FC236}">
                <a16:creationId xmlns:a16="http://schemas.microsoft.com/office/drawing/2014/main" id="{015707B0-2951-531D-BA47-F4A3BCBD7E57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Google Shape;407;p17">
            <a:extLst>
              <a:ext uri="{FF2B5EF4-FFF2-40B4-BE49-F238E27FC236}">
                <a16:creationId xmlns:a16="http://schemas.microsoft.com/office/drawing/2014/main" id="{A20C4FBC-8FAC-48F7-9712-956B11692D08}"/>
              </a:ext>
            </a:extLst>
          </p:cNvPr>
          <p:cNvCxnSpPr>
            <a:cxnSpLocks/>
          </p:cNvCxnSpPr>
          <p:nvPr/>
        </p:nvCxnSpPr>
        <p:spPr>
          <a:xfrm>
            <a:off x="3387634" y="480276"/>
            <a:ext cx="367794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Google Shape;408;p17">
            <a:extLst>
              <a:ext uri="{FF2B5EF4-FFF2-40B4-BE49-F238E27FC236}">
                <a16:creationId xmlns:a16="http://schemas.microsoft.com/office/drawing/2014/main" id="{512F930B-769E-7237-1D12-860E8E9D307F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C5C04E-9002-1366-F838-D0E63DD65097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864;p52">
            <a:extLst>
              <a:ext uri="{FF2B5EF4-FFF2-40B4-BE49-F238E27FC236}">
                <a16:creationId xmlns:a16="http://schemas.microsoft.com/office/drawing/2014/main" id="{9041056B-D4B4-C686-2C50-8BEF235DE904}"/>
              </a:ext>
            </a:extLst>
          </p:cNvPr>
          <p:cNvSpPr txBox="1"/>
          <p:nvPr/>
        </p:nvSpPr>
        <p:spPr>
          <a:xfrm>
            <a:off x="2636045" y="3582427"/>
            <a:ext cx="1921412" cy="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ô</a:t>
            </a: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té BackEnd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69D5FB9-C54D-27F3-85A0-886D795B5D29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2954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3EB4801-61C8-B1EE-6017-C862B093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3" y="1916433"/>
            <a:ext cx="2332279" cy="1145767"/>
          </a:xfrm>
          <a:prstGeom prst="rect">
            <a:avLst/>
          </a:prstGeom>
        </p:spPr>
      </p:pic>
      <p:cxnSp>
        <p:nvCxnSpPr>
          <p:cNvPr id="11" name="Google Shape;406;p17">
            <a:extLst>
              <a:ext uri="{FF2B5EF4-FFF2-40B4-BE49-F238E27FC236}">
                <a16:creationId xmlns:a16="http://schemas.microsoft.com/office/drawing/2014/main" id="{4A7A2B78-D309-26A4-8BE2-F2A6B485BFBA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oogle Shape;407;p17">
            <a:extLst>
              <a:ext uri="{FF2B5EF4-FFF2-40B4-BE49-F238E27FC236}">
                <a16:creationId xmlns:a16="http://schemas.microsoft.com/office/drawing/2014/main" id="{F2949F02-DA41-A8AA-3342-AFC817ED2405}"/>
              </a:ext>
            </a:extLst>
          </p:cNvPr>
          <p:cNvCxnSpPr>
            <a:cxnSpLocks/>
          </p:cNvCxnSpPr>
          <p:nvPr/>
        </p:nvCxnSpPr>
        <p:spPr>
          <a:xfrm>
            <a:off x="3387634" y="480276"/>
            <a:ext cx="367794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408;p17">
            <a:extLst>
              <a:ext uri="{FF2B5EF4-FFF2-40B4-BE49-F238E27FC236}">
                <a16:creationId xmlns:a16="http://schemas.microsoft.com/office/drawing/2014/main" id="{E90173FF-D579-50CA-0B63-3F1C5F8F2017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73016A-2DB3-371C-30CD-C3E37DBE5422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89957D-F3E8-AEFE-C814-4E4DDD40D6EF}"/>
              </a:ext>
            </a:extLst>
          </p:cNvPr>
          <p:cNvSpPr txBox="1"/>
          <p:nvPr/>
        </p:nvSpPr>
        <p:spPr>
          <a:xfrm>
            <a:off x="2832367" y="1763359"/>
            <a:ext cx="3865571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des rassemblements vidéo avec une interface graphique personnalisé.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Une API est disponible afin de permettre aux entreprises de l’intégrer à leurs systèmes</a:t>
            </a:r>
            <a:endParaRPr lang="fr-T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663;p33">
            <a:extLst>
              <a:ext uri="{FF2B5EF4-FFF2-40B4-BE49-F238E27FC236}">
                <a16:creationId xmlns:a16="http://schemas.microsoft.com/office/drawing/2014/main" id="{0910AEB6-55FB-88FB-6154-C8254DAD0FBE}"/>
              </a:ext>
            </a:extLst>
          </p:cNvPr>
          <p:cNvSpPr txBox="1"/>
          <p:nvPr/>
        </p:nvSpPr>
        <p:spPr>
          <a:xfrm>
            <a:off x="268372" y="779978"/>
            <a:ext cx="4404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/>
              </a:rPr>
              <a:t>Technologies utilisées: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6A228AA5-4E78-FE98-B47D-72D938D87272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20</a:t>
            </a:r>
          </a:p>
        </p:txBody>
      </p:sp>
      <p:sp>
        <p:nvSpPr>
          <p:cNvPr id="2" name="Google Shape;1663;p33">
            <a:extLst>
              <a:ext uri="{FF2B5EF4-FFF2-40B4-BE49-F238E27FC236}">
                <a16:creationId xmlns:a16="http://schemas.microsoft.com/office/drawing/2014/main" id="{B29C5987-D454-F499-1A54-571536146B3D}"/>
              </a:ext>
            </a:extLst>
          </p:cNvPr>
          <p:cNvSpPr txBox="1"/>
          <p:nvPr/>
        </p:nvSpPr>
        <p:spPr>
          <a:xfrm>
            <a:off x="3235234" y="1310024"/>
            <a:ext cx="30598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Jitsi Meet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0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E440BE-6CEB-5FBC-143E-C339C308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0" y="1673101"/>
            <a:ext cx="1524000" cy="1466850"/>
          </a:xfrm>
          <a:prstGeom prst="rect">
            <a:avLst/>
          </a:prstGeom>
        </p:spPr>
      </p:pic>
      <p:cxnSp>
        <p:nvCxnSpPr>
          <p:cNvPr id="7" name="Google Shape;406;p17">
            <a:extLst>
              <a:ext uri="{FF2B5EF4-FFF2-40B4-BE49-F238E27FC236}">
                <a16:creationId xmlns:a16="http://schemas.microsoft.com/office/drawing/2014/main" id="{5332C31E-918D-A2FD-DA9E-556D48EE828A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Google Shape;407;p17">
            <a:extLst>
              <a:ext uri="{FF2B5EF4-FFF2-40B4-BE49-F238E27FC236}">
                <a16:creationId xmlns:a16="http://schemas.microsoft.com/office/drawing/2014/main" id="{D8704C3D-FFA4-C3AA-C11E-B9BFD2C7A719}"/>
              </a:ext>
            </a:extLst>
          </p:cNvPr>
          <p:cNvCxnSpPr>
            <a:cxnSpLocks/>
          </p:cNvCxnSpPr>
          <p:nvPr/>
        </p:nvCxnSpPr>
        <p:spPr>
          <a:xfrm>
            <a:off x="3387634" y="480276"/>
            <a:ext cx="367794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408;p17">
            <a:extLst>
              <a:ext uri="{FF2B5EF4-FFF2-40B4-BE49-F238E27FC236}">
                <a16:creationId xmlns:a16="http://schemas.microsoft.com/office/drawing/2014/main" id="{CE76718E-D820-7986-1282-88097E0FFFA3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49B27A-B195-8D7F-AC8D-6F6FE0DAE2FB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663;p33">
            <a:extLst>
              <a:ext uri="{FF2B5EF4-FFF2-40B4-BE49-F238E27FC236}">
                <a16:creationId xmlns:a16="http://schemas.microsoft.com/office/drawing/2014/main" id="{D860B5CE-60D8-9792-FB1A-CF3C0D8F0CEE}"/>
              </a:ext>
            </a:extLst>
          </p:cNvPr>
          <p:cNvSpPr txBox="1"/>
          <p:nvPr/>
        </p:nvSpPr>
        <p:spPr>
          <a:xfrm>
            <a:off x="268372" y="779978"/>
            <a:ext cx="4404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/>
              </a:rPr>
              <a:t>Technologies utilisées: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663;p33">
            <a:extLst>
              <a:ext uri="{FF2B5EF4-FFF2-40B4-BE49-F238E27FC236}">
                <a16:creationId xmlns:a16="http://schemas.microsoft.com/office/drawing/2014/main" id="{4C3BBC73-54B2-D62C-103A-763B207B335E}"/>
              </a:ext>
            </a:extLst>
          </p:cNvPr>
          <p:cNvSpPr txBox="1"/>
          <p:nvPr/>
        </p:nvSpPr>
        <p:spPr>
          <a:xfrm>
            <a:off x="3143053" y="1627304"/>
            <a:ext cx="30598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 : JSON Web Tokens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ED36EC-69F7-6658-BD3D-E4497497D4A8}"/>
              </a:ext>
            </a:extLst>
          </p:cNvPr>
          <p:cNvSpPr txBox="1"/>
          <p:nvPr/>
        </p:nvSpPr>
        <p:spPr>
          <a:xfrm>
            <a:off x="2769211" y="2196669"/>
            <a:ext cx="3995003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Composant de vérification basé sur des jetons.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Echange sécurisé de jetons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T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BA91FC7C-4BA2-8CB4-8613-33566F6D3D33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1299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406;p17">
            <a:extLst>
              <a:ext uri="{FF2B5EF4-FFF2-40B4-BE49-F238E27FC236}">
                <a16:creationId xmlns:a16="http://schemas.microsoft.com/office/drawing/2014/main" id="{9CFC8B14-A1FF-98B5-E137-55FBD07AF381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Google Shape;407;p17">
            <a:extLst>
              <a:ext uri="{FF2B5EF4-FFF2-40B4-BE49-F238E27FC236}">
                <a16:creationId xmlns:a16="http://schemas.microsoft.com/office/drawing/2014/main" id="{1B2D108B-1ABD-3C1E-B272-B4F9842186E5}"/>
              </a:ext>
            </a:extLst>
          </p:cNvPr>
          <p:cNvCxnSpPr>
            <a:cxnSpLocks/>
          </p:cNvCxnSpPr>
          <p:nvPr/>
        </p:nvCxnSpPr>
        <p:spPr>
          <a:xfrm>
            <a:off x="3431177" y="480276"/>
            <a:ext cx="36344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408;p17">
            <a:extLst>
              <a:ext uri="{FF2B5EF4-FFF2-40B4-BE49-F238E27FC236}">
                <a16:creationId xmlns:a16="http://schemas.microsoft.com/office/drawing/2014/main" id="{9A85A0EE-DB83-5E6D-843C-22C32064B874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B2C71E-FDE1-1E16-7A19-E4D7E496B45C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A21E9-4434-5645-1767-3017D29C0B5D}"/>
              </a:ext>
            </a:extLst>
          </p:cNvPr>
          <p:cNvSpPr txBox="1"/>
          <p:nvPr/>
        </p:nvSpPr>
        <p:spPr>
          <a:xfrm>
            <a:off x="230506" y="848157"/>
            <a:ext cx="377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web services : </a:t>
            </a:r>
            <a:endParaRPr lang="fr-T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586768C-B16F-6BD3-226A-6EE4DD33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7" y="1309822"/>
            <a:ext cx="5829300" cy="2752725"/>
          </a:xfrm>
          <a:prstGeom prst="rect">
            <a:avLst/>
          </a:prstGeom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D29AF1A-C67A-A74A-3C83-C51F08457474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3497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406;p17">
            <a:extLst>
              <a:ext uri="{FF2B5EF4-FFF2-40B4-BE49-F238E27FC236}">
                <a16:creationId xmlns:a16="http://schemas.microsoft.com/office/drawing/2014/main" id="{1EA70A94-2BB2-ECEB-2AD0-60D59115D494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Google Shape;407;p17">
            <a:extLst>
              <a:ext uri="{FF2B5EF4-FFF2-40B4-BE49-F238E27FC236}">
                <a16:creationId xmlns:a16="http://schemas.microsoft.com/office/drawing/2014/main" id="{087E261A-3BB1-F534-7531-BC658165D13B}"/>
              </a:ext>
            </a:extLst>
          </p:cNvPr>
          <p:cNvCxnSpPr>
            <a:cxnSpLocks/>
          </p:cNvCxnSpPr>
          <p:nvPr/>
        </p:nvCxnSpPr>
        <p:spPr>
          <a:xfrm>
            <a:off x="3431177" y="480276"/>
            <a:ext cx="36344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408;p17">
            <a:extLst>
              <a:ext uri="{FF2B5EF4-FFF2-40B4-BE49-F238E27FC236}">
                <a16:creationId xmlns:a16="http://schemas.microsoft.com/office/drawing/2014/main" id="{DF074EDB-E53E-ECF4-56CA-84D39FBF23F4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6A5692-55F4-F909-C290-E336303B88A6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DA0DAE-77FC-A498-55E3-3189E1FBC5DF}"/>
              </a:ext>
            </a:extLst>
          </p:cNvPr>
          <p:cNvSpPr txBox="1"/>
          <p:nvPr/>
        </p:nvSpPr>
        <p:spPr>
          <a:xfrm>
            <a:off x="367546" y="1764534"/>
            <a:ext cx="6388073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L’accès direct à l’information pour les clients, les partenaires et les fournisseurs.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L’intégration des applications.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développement en équipes de façon indépendante et efficace</a:t>
            </a:r>
            <a:endParaRPr lang="fr-T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7FC39B-C254-E020-D418-DB353D631539}"/>
              </a:ext>
            </a:extLst>
          </p:cNvPr>
          <p:cNvSpPr txBox="1"/>
          <p:nvPr/>
        </p:nvSpPr>
        <p:spPr>
          <a:xfrm>
            <a:off x="328128" y="941941"/>
            <a:ext cx="4550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Les web services, une solution aux probl</a:t>
            </a:r>
            <a:r>
              <a:rPr lang="fr-FR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èmes des entreprises</a:t>
            </a:r>
            <a:endParaRPr lang="fr-TN" sz="1800" b="1" dirty="0"/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7AE328BD-221C-C7F2-6F3B-25C55B7D3313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5998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27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0" y="6695"/>
            <a:ext cx="7201171" cy="405061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836709" y="2617880"/>
            <a:ext cx="6332182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Conclusion et perspectives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>
            <a:cxnSpLocks/>
          </p:cNvCxnSpPr>
          <p:nvPr/>
        </p:nvCxnSpPr>
        <p:spPr>
          <a:xfrm>
            <a:off x="4707924" y="3365294"/>
            <a:ext cx="250130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>
            <a:cxnSpLocks/>
          </p:cNvCxnSpPr>
          <p:nvPr/>
        </p:nvCxnSpPr>
        <p:spPr>
          <a:xfrm>
            <a:off x="1828800" y="2466175"/>
            <a:ext cx="5367718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5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406;p17">
            <a:extLst>
              <a:ext uri="{FF2B5EF4-FFF2-40B4-BE49-F238E27FC236}">
                <a16:creationId xmlns:a16="http://schemas.microsoft.com/office/drawing/2014/main" id="{5332C31E-918D-A2FD-DA9E-556D48EE828A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Google Shape;407;p17">
            <a:extLst>
              <a:ext uri="{FF2B5EF4-FFF2-40B4-BE49-F238E27FC236}">
                <a16:creationId xmlns:a16="http://schemas.microsoft.com/office/drawing/2014/main" id="{D8704C3D-FFA4-C3AA-C11E-B9BFD2C7A719}"/>
              </a:ext>
            </a:extLst>
          </p:cNvPr>
          <p:cNvCxnSpPr>
            <a:cxnSpLocks/>
          </p:cNvCxnSpPr>
          <p:nvPr/>
        </p:nvCxnSpPr>
        <p:spPr>
          <a:xfrm>
            <a:off x="5323114" y="480276"/>
            <a:ext cx="17424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408;p17">
            <a:extLst>
              <a:ext uri="{FF2B5EF4-FFF2-40B4-BE49-F238E27FC236}">
                <a16:creationId xmlns:a16="http://schemas.microsoft.com/office/drawing/2014/main" id="{CE76718E-D820-7986-1282-88097E0FFFA3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49B27A-B195-8D7F-AC8D-6F6FE0DAE2FB}"/>
              </a:ext>
            </a:extLst>
          </p:cNvPr>
          <p:cNvSpPr txBox="1"/>
          <p:nvPr/>
        </p:nvSpPr>
        <p:spPr>
          <a:xfrm>
            <a:off x="1732734" y="175324"/>
            <a:ext cx="377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2400" b="1" dirty="0">
                <a:solidFill>
                  <a:srgbClr val="003E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 </a:t>
            </a:r>
            <a:endParaRPr lang="fr-TN" sz="2400" b="1" dirty="0">
              <a:solidFill>
                <a:srgbClr val="003E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space réservé du numéro de diapositive 1">
            <a:extLst>
              <a:ext uri="{FF2B5EF4-FFF2-40B4-BE49-F238E27FC236}">
                <a16:creationId xmlns:a16="http://schemas.microsoft.com/office/drawing/2014/main" id="{27559657-8C5C-A1A5-B082-B5FA62786DD6}"/>
              </a:ext>
            </a:extLst>
          </p:cNvPr>
          <p:cNvSpPr txBox="1">
            <a:spLocks/>
          </p:cNvSpPr>
          <p:nvPr/>
        </p:nvSpPr>
        <p:spPr>
          <a:xfrm>
            <a:off x="6569642" y="3665923"/>
            <a:ext cx="381752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25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AFA9C7EC-00D4-15B5-3DA9-AC8898AC6B3E}"/>
              </a:ext>
            </a:extLst>
          </p:cNvPr>
          <p:cNvGrpSpPr/>
          <p:nvPr/>
        </p:nvGrpSpPr>
        <p:grpSpPr>
          <a:xfrm>
            <a:off x="97164" y="963042"/>
            <a:ext cx="3473687" cy="1475342"/>
            <a:chOff x="3316512" y="1365883"/>
            <a:chExt cx="5505275" cy="1754689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3EF8B0B0-F334-30E4-A205-164DDCDDD3CD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F24176-7B64-BB91-0357-B8D5415D1D9B}"/>
                </a:ext>
              </a:extLst>
            </p:cNvPr>
            <p:cNvSpPr/>
            <p:nvPr/>
          </p:nvSpPr>
          <p:spPr>
            <a:xfrm>
              <a:off x="3316512" y="1365883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DEAC2F43-ACAD-728A-B052-F50C37E6E8EC}"/>
                </a:ext>
              </a:extLst>
            </p:cNvPr>
            <p:cNvSpPr/>
            <p:nvPr/>
          </p:nvSpPr>
          <p:spPr>
            <a:xfrm>
              <a:off x="3693725" y="1645192"/>
              <a:ext cx="747485" cy="675732"/>
            </a:xfrm>
            <a:prstGeom prst="ellipse">
              <a:avLst/>
            </a:prstGeom>
            <a:solidFill>
              <a:srgbClr val="003E7A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D9BE67FD-EE25-4169-6473-06A418F3CDC8}"/>
                </a:ext>
              </a:extLst>
            </p:cNvPr>
            <p:cNvSpPr txBox="1"/>
            <p:nvPr/>
          </p:nvSpPr>
          <p:spPr>
            <a:xfrm>
              <a:off x="3678926" y="1494771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187D390-9F7E-749F-3E91-1534C4F41177}"/>
                </a:ext>
              </a:extLst>
            </p:cNvPr>
            <p:cNvSpPr txBox="1"/>
            <p:nvPr/>
          </p:nvSpPr>
          <p:spPr>
            <a:xfrm>
              <a:off x="4467782" y="1438309"/>
              <a:ext cx="2506330" cy="32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Objectif</a:t>
              </a:r>
              <a:r>
                <a:rPr lang="en-US" sz="1200" dirty="0">
                  <a:solidFill>
                    <a:srgbClr val="339966"/>
                  </a:solidFill>
                  <a:latin typeface="Oswald" panose="02000503000000000000" pitchFamily="2" charset="0"/>
                </a:rPr>
                <a:t> </a:t>
              </a:r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atteint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CFAA153-47F1-1F00-17C9-1E6FCE1C0C1A}"/>
                </a:ext>
              </a:extLst>
            </p:cNvPr>
            <p:cNvSpPr txBox="1"/>
            <p:nvPr/>
          </p:nvSpPr>
          <p:spPr>
            <a:xfrm>
              <a:off x="4426411" y="1767756"/>
              <a:ext cx="4395376" cy="76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Intégration d’une solution visioconférence avec un système d’authentification sécurisé.</a:t>
              </a:r>
            </a:p>
          </p:txBody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B0110422-9F18-E4EF-FB72-1A68D97D5BD4}"/>
              </a:ext>
            </a:extLst>
          </p:cNvPr>
          <p:cNvGrpSpPr/>
          <p:nvPr/>
        </p:nvGrpSpPr>
        <p:grpSpPr>
          <a:xfrm>
            <a:off x="97165" y="2438384"/>
            <a:ext cx="3473686" cy="1475342"/>
            <a:chOff x="3316514" y="1365883"/>
            <a:chExt cx="5505273" cy="1754689"/>
          </a:xfrm>
        </p:grpSpPr>
        <p:sp>
          <p:nvSpPr>
            <p:cNvPr id="23" name="Freeform: Shape 7">
              <a:extLst>
                <a:ext uri="{FF2B5EF4-FFF2-40B4-BE49-F238E27FC236}">
                  <a16:creationId xmlns:a16="http://schemas.microsoft.com/office/drawing/2014/main" id="{BDB424B8-6487-EC22-E394-23C6EAFC635B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C33529-4FB7-6C7C-EEDE-7BC5D2FDF81D}"/>
                </a:ext>
              </a:extLst>
            </p:cNvPr>
            <p:cNvSpPr/>
            <p:nvPr/>
          </p:nvSpPr>
          <p:spPr>
            <a:xfrm>
              <a:off x="3316514" y="1365883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FD66AB47-ADE4-1434-64A3-6A7B3C4A49D4}"/>
                </a:ext>
              </a:extLst>
            </p:cNvPr>
            <p:cNvSpPr/>
            <p:nvPr/>
          </p:nvSpPr>
          <p:spPr>
            <a:xfrm>
              <a:off x="3693725" y="1645192"/>
              <a:ext cx="747485" cy="675732"/>
            </a:xfrm>
            <a:prstGeom prst="ellipse">
              <a:avLst/>
            </a:prstGeom>
            <a:solidFill>
              <a:srgbClr val="003E7A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3B89249E-5CA2-47AD-239B-864DBD1209F5}"/>
                </a:ext>
              </a:extLst>
            </p:cNvPr>
            <p:cNvSpPr txBox="1"/>
            <p:nvPr/>
          </p:nvSpPr>
          <p:spPr>
            <a:xfrm>
              <a:off x="3678926" y="1494771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5CC5D3B7-5DFF-A84B-DD6B-CD7536052266}"/>
                </a:ext>
              </a:extLst>
            </p:cNvPr>
            <p:cNvSpPr txBox="1"/>
            <p:nvPr/>
          </p:nvSpPr>
          <p:spPr>
            <a:xfrm>
              <a:off x="4467782" y="1438309"/>
              <a:ext cx="2506330" cy="32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Nouvelle connaissance</a:t>
              </a:r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BAA3074D-D05C-0E4C-9B3E-C060F9AB76CA}"/>
                </a:ext>
              </a:extLst>
            </p:cNvPr>
            <p:cNvSpPr txBox="1"/>
            <p:nvPr/>
          </p:nvSpPr>
          <p:spPr>
            <a:xfrm>
              <a:off x="4426412" y="1767756"/>
              <a:ext cx="4395375" cy="5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 nouveaux Framework.</a:t>
              </a:r>
            </a:p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Consommation des services web </a:t>
              </a:r>
              <a:endPara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C995135D-E8B6-4E75-8FC2-39732952FB68}"/>
              </a:ext>
            </a:extLst>
          </p:cNvPr>
          <p:cNvGrpSpPr/>
          <p:nvPr/>
        </p:nvGrpSpPr>
        <p:grpSpPr>
          <a:xfrm>
            <a:off x="3620452" y="941941"/>
            <a:ext cx="3473686" cy="1475342"/>
            <a:chOff x="3316514" y="1365883"/>
            <a:chExt cx="5505273" cy="1754689"/>
          </a:xfrm>
        </p:grpSpPr>
        <p:sp>
          <p:nvSpPr>
            <p:cNvPr id="30" name="Freeform: Shape 7">
              <a:extLst>
                <a:ext uri="{FF2B5EF4-FFF2-40B4-BE49-F238E27FC236}">
                  <a16:creationId xmlns:a16="http://schemas.microsoft.com/office/drawing/2014/main" id="{88F59B33-87FA-C139-46AC-529C5BD0EEB2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B622F2-A1D0-1135-4A83-211DBDACBD2C}"/>
                </a:ext>
              </a:extLst>
            </p:cNvPr>
            <p:cNvSpPr/>
            <p:nvPr/>
          </p:nvSpPr>
          <p:spPr>
            <a:xfrm>
              <a:off x="3316514" y="1365883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6CB89204-9781-AEB5-2FFE-2B33A8A0C2D3}"/>
                </a:ext>
              </a:extLst>
            </p:cNvPr>
            <p:cNvSpPr/>
            <p:nvPr/>
          </p:nvSpPr>
          <p:spPr>
            <a:xfrm>
              <a:off x="3693725" y="1645192"/>
              <a:ext cx="747485" cy="675732"/>
            </a:xfrm>
            <a:prstGeom prst="ellipse">
              <a:avLst/>
            </a:prstGeom>
            <a:solidFill>
              <a:srgbClr val="003E7A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FC343346-100F-A212-4AD7-AE06147EBCDF}"/>
                </a:ext>
              </a:extLst>
            </p:cNvPr>
            <p:cNvSpPr txBox="1"/>
            <p:nvPr/>
          </p:nvSpPr>
          <p:spPr>
            <a:xfrm>
              <a:off x="3678926" y="1494771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671E79A6-91DA-681F-9461-83D2A5DC6DD1}"/>
                </a:ext>
              </a:extLst>
            </p:cNvPr>
            <p:cNvSpPr txBox="1"/>
            <p:nvPr/>
          </p:nvSpPr>
          <p:spPr>
            <a:xfrm>
              <a:off x="4467782" y="1438309"/>
              <a:ext cx="2506330" cy="32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Travail </a:t>
              </a:r>
              <a:r>
                <a:rPr lang="en-US" sz="1200" dirty="0" err="1">
                  <a:solidFill>
                    <a:srgbClr val="003E7A"/>
                  </a:solidFill>
                  <a:latin typeface="Oswald" panose="02000503000000000000" pitchFamily="2" charset="0"/>
                </a:rPr>
                <a:t>en</a:t>
              </a:r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 </a:t>
              </a:r>
              <a:r>
                <a:rPr lang="en-US" sz="1200" dirty="0" err="1">
                  <a:solidFill>
                    <a:srgbClr val="003E7A"/>
                  </a:solidFill>
                  <a:latin typeface="Oswald" panose="02000503000000000000" pitchFamily="2" charset="0"/>
                </a:rPr>
                <a:t>équipe</a:t>
              </a:r>
              <a:endParaRPr lang="en-US" sz="1200" dirty="0">
                <a:solidFill>
                  <a:srgbClr val="003E7A"/>
                </a:solidFill>
                <a:latin typeface="Oswald" panose="02000503000000000000" pitchFamily="2" charset="0"/>
              </a:endParaRPr>
            </a:p>
          </p:txBody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9AEE9E8B-B4E5-AADE-0D5D-B8917BF790D1}"/>
                </a:ext>
              </a:extLst>
            </p:cNvPr>
            <p:cNvSpPr txBox="1"/>
            <p:nvPr/>
          </p:nvSpPr>
          <p:spPr>
            <a:xfrm>
              <a:off x="4426412" y="1767756"/>
              <a:ext cx="4395375" cy="76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Partager les taches.</a:t>
              </a:r>
            </a:p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Organise le travail.</a:t>
              </a:r>
            </a:p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S’intégrer dans la vie </a:t>
              </a:r>
              <a:r>
                <a:rPr lang="fr-FR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professionelle</a:t>
              </a:r>
              <a:r>
                <a:rPr lang="fr-F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43" name="Group 6">
            <a:extLst>
              <a:ext uri="{FF2B5EF4-FFF2-40B4-BE49-F238E27FC236}">
                <a16:creationId xmlns:a16="http://schemas.microsoft.com/office/drawing/2014/main" id="{0994BB81-CF16-3E72-0E50-9000AD4D1A31}"/>
              </a:ext>
            </a:extLst>
          </p:cNvPr>
          <p:cNvGrpSpPr/>
          <p:nvPr/>
        </p:nvGrpSpPr>
        <p:grpSpPr>
          <a:xfrm>
            <a:off x="3628463" y="2413334"/>
            <a:ext cx="3473686" cy="1475342"/>
            <a:chOff x="3316514" y="1365883"/>
            <a:chExt cx="5505273" cy="1754689"/>
          </a:xfrm>
        </p:grpSpPr>
        <p:sp>
          <p:nvSpPr>
            <p:cNvPr id="44" name="Freeform: Shape 7">
              <a:extLst>
                <a:ext uri="{FF2B5EF4-FFF2-40B4-BE49-F238E27FC236}">
                  <a16:creationId xmlns:a16="http://schemas.microsoft.com/office/drawing/2014/main" id="{AF627A67-2FA0-3131-9182-6561A57EBB27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1C3DE8-EA1E-D91D-CE60-B02F3AD4999F}"/>
                </a:ext>
              </a:extLst>
            </p:cNvPr>
            <p:cNvSpPr/>
            <p:nvPr/>
          </p:nvSpPr>
          <p:spPr>
            <a:xfrm>
              <a:off x="3316514" y="1365883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6" name="Oval 16">
              <a:extLst>
                <a:ext uri="{FF2B5EF4-FFF2-40B4-BE49-F238E27FC236}">
                  <a16:creationId xmlns:a16="http://schemas.microsoft.com/office/drawing/2014/main" id="{A8FF10DE-12AC-F8A3-6A43-257C6A111841}"/>
                </a:ext>
              </a:extLst>
            </p:cNvPr>
            <p:cNvSpPr/>
            <p:nvPr/>
          </p:nvSpPr>
          <p:spPr>
            <a:xfrm>
              <a:off x="3693725" y="1645192"/>
              <a:ext cx="747485" cy="675732"/>
            </a:xfrm>
            <a:prstGeom prst="ellipse">
              <a:avLst/>
            </a:prstGeom>
            <a:solidFill>
              <a:srgbClr val="003E7A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073EEE8A-4874-0639-AB10-8B552E590242}"/>
                </a:ext>
              </a:extLst>
            </p:cNvPr>
            <p:cNvSpPr txBox="1"/>
            <p:nvPr/>
          </p:nvSpPr>
          <p:spPr>
            <a:xfrm>
              <a:off x="3678926" y="1494771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CAD0A6CD-0BCC-AFDB-6477-B0A0578DC6C0}"/>
                </a:ext>
              </a:extLst>
            </p:cNvPr>
            <p:cNvSpPr txBox="1"/>
            <p:nvPr/>
          </p:nvSpPr>
          <p:spPr>
            <a:xfrm>
              <a:off x="4467782" y="1438309"/>
              <a:ext cx="2506330" cy="32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003E7A"/>
                  </a:solidFill>
                  <a:latin typeface="Oswald" panose="02000503000000000000" pitchFamily="2" charset="0"/>
                </a:rPr>
                <a:t>Perspectives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86BC71F3-7498-358B-1D13-094097063BB2}"/>
                </a:ext>
              </a:extLst>
            </p:cNvPr>
            <p:cNvSpPr txBox="1"/>
            <p:nvPr/>
          </p:nvSpPr>
          <p:spPr>
            <a:xfrm>
              <a:off x="4426412" y="1691710"/>
              <a:ext cx="4395375" cy="117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fr-FR" sz="12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uppression du bruit et d’amélioration de la qualité de la parole.</a:t>
              </a:r>
            </a:p>
            <a:p>
              <a:pPr marL="174625" indent="-174625">
                <a:buFont typeface="Wingdings" panose="05000000000000000000" pitchFamily="2" charset="2"/>
                <a:buChar char="§"/>
              </a:pPr>
              <a:r>
                <a:rPr lang="fr-FR" sz="12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Réaliser la partie mobile.</a:t>
              </a:r>
              <a:endParaRPr lang="fr-FR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174625" indent="-174625">
                <a:buFont typeface="Wingdings" panose="05000000000000000000" pitchFamily="2" charset="2"/>
                <a:buChar char="§"/>
              </a:pPr>
              <a:endParaRPr lang="fr-FR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4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29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-1857" y="1"/>
            <a:ext cx="7203028" cy="4057306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3" name="Freeform 189">
            <a:extLst>
              <a:ext uri="{FF2B5EF4-FFF2-40B4-BE49-F238E27FC236}">
                <a16:creationId xmlns:a16="http://schemas.microsoft.com/office/drawing/2014/main" id="{FF156EFE-4F60-48AC-60CA-DD7C968D3A38}"/>
              </a:ext>
            </a:extLst>
          </p:cNvPr>
          <p:cNvSpPr/>
          <p:nvPr/>
        </p:nvSpPr>
        <p:spPr>
          <a:xfrm rot="5400000">
            <a:off x="1566726" y="-1579471"/>
            <a:ext cx="4063999" cy="7201174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cxnSp>
        <p:nvCxnSpPr>
          <p:cNvPr id="12" name="Straight Connector 193">
            <a:extLst>
              <a:ext uri="{FF2B5EF4-FFF2-40B4-BE49-F238E27FC236}">
                <a16:creationId xmlns:a16="http://schemas.microsoft.com/office/drawing/2014/main" id="{B7827EF6-7A7A-30E5-0641-6CB88CC061BB}"/>
              </a:ext>
            </a:extLst>
          </p:cNvPr>
          <p:cNvCxnSpPr>
            <a:cxnSpLocks/>
          </p:cNvCxnSpPr>
          <p:nvPr/>
        </p:nvCxnSpPr>
        <p:spPr>
          <a:xfrm>
            <a:off x="2923959" y="1494056"/>
            <a:ext cx="3455581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90">
            <a:extLst>
              <a:ext uri="{FF2B5EF4-FFF2-40B4-BE49-F238E27FC236}">
                <a16:creationId xmlns:a16="http://schemas.microsoft.com/office/drawing/2014/main" id="{42890676-F11B-E777-CD83-DEE83A777855}"/>
              </a:ext>
            </a:extLst>
          </p:cNvPr>
          <p:cNvSpPr txBox="1"/>
          <p:nvPr/>
        </p:nvSpPr>
        <p:spPr>
          <a:xfrm>
            <a:off x="410576" y="1579095"/>
            <a:ext cx="6376297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92">
            <a:extLst>
              <a:ext uri="{FF2B5EF4-FFF2-40B4-BE49-F238E27FC236}">
                <a16:creationId xmlns:a16="http://schemas.microsoft.com/office/drawing/2014/main" id="{9AF8751D-A19B-16D6-30EE-6FF453F112D7}"/>
              </a:ext>
            </a:extLst>
          </p:cNvPr>
          <p:cNvCxnSpPr>
            <a:cxnSpLocks/>
          </p:cNvCxnSpPr>
          <p:nvPr/>
        </p:nvCxnSpPr>
        <p:spPr>
          <a:xfrm>
            <a:off x="769603" y="2361269"/>
            <a:ext cx="3377092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2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1" y="-1694"/>
            <a:ext cx="7219722" cy="4058999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2899050" y="6695"/>
            <a:ext cx="4300263" cy="405061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3922434" y="2617880"/>
            <a:ext cx="3141950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Introduction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/>
          <p:nvPr/>
        </p:nvCxnSpPr>
        <p:spPr>
          <a:xfrm>
            <a:off x="5223181" y="3365294"/>
            <a:ext cx="1986048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/>
          <p:nvPr/>
        </p:nvCxnSpPr>
        <p:spPr>
          <a:xfrm>
            <a:off x="3920742" y="2466175"/>
            <a:ext cx="327577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80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30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0" y="6695"/>
            <a:ext cx="7201171" cy="405061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5679380" y="2617880"/>
            <a:ext cx="1489511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sz="4074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>
            <a:cxnSpLocks/>
          </p:cNvCxnSpPr>
          <p:nvPr/>
        </p:nvCxnSpPr>
        <p:spPr>
          <a:xfrm>
            <a:off x="4707924" y="3365294"/>
            <a:ext cx="250130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>
            <a:cxnSpLocks/>
          </p:cNvCxnSpPr>
          <p:nvPr/>
        </p:nvCxnSpPr>
        <p:spPr>
          <a:xfrm>
            <a:off x="1828800" y="2466175"/>
            <a:ext cx="5367718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36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528BDAA-9BC8-E6E0-B647-1B24947864B6}"/>
              </a:ext>
            </a:extLst>
          </p:cNvPr>
          <p:cNvSpPr txBox="1"/>
          <p:nvPr/>
        </p:nvSpPr>
        <p:spPr>
          <a:xfrm>
            <a:off x="574431" y="550985"/>
            <a:ext cx="574196" cy="27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Vidéo</a:t>
            </a:r>
            <a:endParaRPr lang="fr-T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790950" y="480276"/>
            <a:ext cx="32746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B19B9E-B456-77DA-8E85-1C27E71CF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6" t="5772" r="18252"/>
          <a:stretch/>
        </p:blipFill>
        <p:spPr>
          <a:xfrm>
            <a:off x="742781" y="1444981"/>
            <a:ext cx="1930400" cy="1603016"/>
          </a:xfrm>
          <a:prstGeom prst="rect">
            <a:avLst/>
          </a:prstGeom>
        </p:spPr>
      </p:pic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644C3BCD-98DA-CC6F-D618-2989CB8BFEF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912896" y="1490700"/>
            <a:ext cx="4972" cy="16241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 9">
            <a:extLst>
              <a:ext uri="{FF2B5EF4-FFF2-40B4-BE49-F238E27FC236}">
                <a16:creationId xmlns:a16="http://schemas.microsoft.com/office/drawing/2014/main" id="{E2B44CF1-3CFC-F8B3-E3D4-889F848F867B}"/>
              </a:ext>
            </a:extLst>
          </p:cNvPr>
          <p:cNvSpPr/>
          <p:nvPr/>
        </p:nvSpPr>
        <p:spPr>
          <a:xfrm flipV="1">
            <a:off x="2912896" y="1444981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36958E-D712-59A7-A0AC-66277E07F494}"/>
              </a:ext>
            </a:extLst>
          </p:cNvPr>
          <p:cNvSpPr txBox="1"/>
          <p:nvPr/>
        </p:nvSpPr>
        <p:spPr>
          <a:xfrm>
            <a:off x="3599656" y="1306481"/>
            <a:ext cx="2161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 très utile.</a:t>
            </a:r>
            <a:endParaRPr lang="fr-TN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E65082-24F2-282F-704B-420FE25822D2}"/>
              </a:ext>
            </a:extLst>
          </p:cNvPr>
          <p:cNvSpPr txBox="1"/>
          <p:nvPr/>
        </p:nvSpPr>
        <p:spPr>
          <a:xfrm>
            <a:off x="881070" y="3001912"/>
            <a:ext cx="1653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visioconférence</a:t>
            </a:r>
            <a:endParaRPr lang="fr-T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자유형 9">
            <a:extLst>
              <a:ext uri="{FF2B5EF4-FFF2-40B4-BE49-F238E27FC236}">
                <a16:creationId xmlns:a16="http://schemas.microsoft.com/office/drawing/2014/main" id="{6F85F04D-027E-856D-9058-DE45D97B0B94}"/>
              </a:ext>
            </a:extLst>
          </p:cNvPr>
          <p:cNvSpPr/>
          <p:nvPr/>
        </p:nvSpPr>
        <p:spPr>
          <a:xfrm flipV="1">
            <a:off x="2912896" y="2235200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A2021A-32E1-972B-2AC2-D45A54A9DB0B}"/>
              </a:ext>
            </a:extLst>
          </p:cNvPr>
          <p:cNvSpPr txBox="1"/>
          <p:nvPr/>
        </p:nvSpPr>
        <p:spPr>
          <a:xfrm>
            <a:off x="3586813" y="2840869"/>
            <a:ext cx="2488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Offre un gain de temps important.</a:t>
            </a:r>
            <a:endParaRPr lang="fr-T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자유형 9">
            <a:extLst>
              <a:ext uri="{FF2B5EF4-FFF2-40B4-BE49-F238E27FC236}">
                <a16:creationId xmlns:a16="http://schemas.microsoft.com/office/drawing/2014/main" id="{56719D1C-7102-C239-EED3-C4EE3E2519DE}"/>
              </a:ext>
            </a:extLst>
          </p:cNvPr>
          <p:cNvSpPr/>
          <p:nvPr/>
        </p:nvSpPr>
        <p:spPr>
          <a:xfrm flipV="1">
            <a:off x="2917868" y="3069083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634991-A4CF-480F-78D0-D832F2C27E22}"/>
              </a:ext>
            </a:extLst>
          </p:cNvPr>
          <p:cNvSpPr txBox="1"/>
          <p:nvPr/>
        </p:nvSpPr>
        <p:spPr>
          <a:xfrm>
            <a:off x="3596506" y="1996168"/>
            <a:ext cx="2488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ugmenter la productivité de l’équipe et renforcer le travail.</a:t>
            </a:r>
            <a:endParaRPr lang="fr-T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1EF48C-CED6-276B-A390-E386AE50A2D0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790950" y="480276"/>
            <a:ext cx="32746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B19B9E-B456-77DA-8E85-1C27E71CF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6" t="5772" r="18252"/>
          <a:stretch/>
        </p:blipFill>
        <p:spPr>
          <a:xfrm>
            <a:off x="2458357" y="1659369"/>
            <a:ext cx="2282598" cy="18954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E65082-24F2-282F-704B-420FE25822D2}"/>
              </a:ext>
            </a:extLst>
          </p:cNvPr>
          <p:cNvSpPr txBox="1"/>
          <p:nvPr/>
        </p:nvSpPr>
        <p:spPr>
          <a:xfrm>
            <a:off x="162189" y="1051820"/>
            <a:ext cx="5858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Pour quels usages utiliser la technologie de la visioconférence?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BB8DDB-5A5E-5FB6-B49D-FCBDA8579391}"/>
              </a:ext>
            </a:extLst>
          </p:cNvPr>
          <p:cNvSpPr txBox="1"/>
          <p:nvPr/>
        </p:nvSpPr>
        <p:spPr>
          <a:xfrm>
            <a:off x="304422" y="1878111"/>
            <a:ext cx="2226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entretiens d’embauche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1FF8C-6D42-EEB7-2DB0-A6E455D83705}"/>
              </a:ext>
            </a:extLst>
          </p:cNvPr>
          <p:cNvSpPr txBox="1"/>
          <p:nvPr/>
        </p:nvSpPr>
        <p:spPr>
          <a:xfrm>
            <a:off x="4793738" y="2869284"/>
            <a:ext cx="193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réunion de travail</a:t>
            </a: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A37AAB-3812-EDD9-741E-0EA0A8259C24}"/>
              </a:ext>
            </a:extLst>
          </p:cNvPr>
          <p:cNvSpPr txBox="1"/>
          <p:nvPr/>
        </p:nvSpPr>
        <p:spPr>
          <a:xfrm>
            <a:off x="4697499" y="1782502"/>
            <a:ext cx="193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formations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34F6A6-9849-CD84-6FC1-6E7A73CA0E13}"/>
              </a:ext>
            </a:extLst>
          </p:cNvPr>
          <p:cNvSpPr txBox="1"/>
          <p:nvPr/>
        </p:nvSpPr>
        <p:spPr>
          <a:xfrm>
            <a:off x="195759" y="2860694"/>
            <a:ext cx="2444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interventions </a:t>
            </a:r>
          </a:p>
          <a:p>
            <a:pPr marL="1397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spécialisées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61D95D-D8BE-F060-D852-A1CC48161231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26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F60D0E-25A5-47AA-AB54-FCB6B92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4514" y="3760585"/>
            <a:ext cx="1619845" cy="215604"/>
          </a:xfrm>
        </p:spPr>
        <p:txBody>
          <a:bodyPr/>
          <a:lstStyle/>
          <a:p>
            <a:fld id="{D8EC8D26-360B-4917-9C1B-0C402571D717}" type="slidenum">
              <a:rPr lang="fr-FR" smtClean="0"/>
              <a:t>6</a:t>
            </a:fld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C3116E-0249-4F56-869D-F7AB26BBCD45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" y="6695"/>
            <a:ext cx="7203027" cy="4049613"/>
          </a:xfrm>
          <a:prstGeom prst="rect">
            <a:avLst/>
          </a:prstGeom>
          <a:effectLst/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10528B7D-4688-4E2D-8F55-A12CEB176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4444587-7EDB-42A8-B846-3A52FAE3A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173" y="-5167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1981" tIns="35991" rIns="71981" bIns="3599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31" dirty="0"/>
          </a:p>
        </p:txBody>
      </p:sp>
      <p:sp>
        <p:nvSpPr>
          <p:cNvPr id="8" name="Freeform 189">
            <a:extLst>
              <a:ext uri="{FF2B5EF4-FFF2-40B4-BE49-F238E27FC236}">
                <a16:creationId xmlns:a16="http://schemas.microsoft.com/office/drawing/2014/main" id="{A48FC728-FBC0-40C7-886F-8B52C1804F71}"/>
              </a:ext>
            </a:extLst>
          </p:cNvPr>
          <p:cNvSpPr/>
          <p:nvPr/>
        </p:nvSpPr>
        <p:spPr>
          <a:xfrm>
            <a:off x="2409569" y="6695"/>
            <a:ext cx="4791602" cy="405061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" dirty="0"/>
          </a:p>
        </p:txBody>
      </p:sp>
      <p:sp>
        <p:nvSpPr>
          <p:cNvPr id="9" name="TextBox 190">
            <a:extLst>
              <a:ext uri="{FF2B5EF4-FFF2-40B4-BE49-F238E27FC236}">
                <a16:creationId xmlns:a16="http://schemas.microsoft.com/office/drawing/2014/main" id="{8FC908AE-DF4F-4355-AF09-A042C203A5B7}"/>
              </a:ext>
            </a:extLst>
          </p:cNvPr>
          <p:cNvSpPr txBox="1"/>
          <p:nvPr/>
        </p:nvSpPr>
        <p:spPr>
          <a:xfrm>
            <a:off x="2928315" y="2617880"/>
            <a:ext cx="4136069" cy="6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4252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Contexte général</a:t>
            </a:r>
            <a:endParaRPr lang="en-US" sz="4074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192">
            <a:extLst>
              <a:ext uri="{FF2B5EF4-FFF2-40B4-BE49-F238E27FC236}">
                <a16:creationId xmlns:a16="http://schemas.microsoft.com/office/drawing/2014/main" id="{6F663E2A-9F64-4FB1-9C9F-F2C38C6192F5}"/>
              </a:ext>
            </a:extLst>
          </p:cNvPr>
          <p:cNvCxnSpPr>
            <a:cxnSpLocks/>
          </p:cNvCxnSpPr>
          <p:nvPr/>
        </p:nvCxnSpPr>
        <p:spPr>
          <a:xfrm>
            <a:off x="4707924" y="3365294"/>
            <a:ext cx="250130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93">
            <a:extLst>
              <a:ext uri="{FF2B5EF4-FFF2-40B4-BE49-F238E27FC236}">
                <a16:creationId xmlns:a16="http://schemas.microsoft.com/office/drawing/2014/main" id="{2749830C-264E-4358-B56E-F2CB2199618B}"/>
              </a:ext>
            </a:extLst>
          </p:cNvPr>
          <p:cNvCxnSpPr>
            <a:cxnSpLocks/>
          </p:cNvCxnSpPr>
          <p:nvPr/>
        </p:nvCxnSpPr>
        <p:spPr>
          <a:xfrm>
            <a:off x="3410465" y="2466175"/>
            <a:ext cx="3786053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48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4188823" y="480276"/>
            <a:ext cx="28767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3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général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C4897B-8AA9-7E69-848D-07A4C826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816" y="1535368"/>
            <a:ext cx="2395129" cy="1323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직선 연결선 5">
            <a:extLst>
              <a:ext uri="{FF2B5EF4-FFF2-40B4-BE49-F238E27FC236}">
                <a16:creationId xmlns:a16="http://schemas.microsoft.com/office/drawing/2014/main" id="{F41C4A64-16E1-6E1A-1D90-2BF0B7AA0C79}"/>
              </a:ext>
            </a:extLst>
          </p:cNvPr>
          <p:cNvCxnSpPr>
            <a:cxnSpLocks/>
          </p:cNvCxnSpPr>
          <p:nvPr/>
        </p:nvCxnSpPr>
        <p:spPr>
          <a:xfrm>
            <a:off x="3759563" y="1408368"/>
            <a:ext cx="0" cy="19721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9">
            <a:extLst>
              <a:ext uri="{FF2B5EF4-FFF2-40B4-BE49-F238E27FC236}">
                <a16:creationId xmlns:a16="http://schemas.microsoft.com/office/drawing/2014/main" id="{2321A363-F6CC-3943-8F68-6C237B37BC44}"/>
              </a:ext>
            </a:extLst>
          </p:cNvPr>
          <p:cNvSpPr/>
          <p:nvPr/>
        </p:nvSpPr>
        <p:spPr>
          <a:xfrm flipV="1">
            <a:off x="3759926" y="1700468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9">
            <a:extLst>
              <a:ext uri="{FF2B5EF4-FFF2-40B4-BE49-F238E27FC236}">
                <a16:creationId xmlns:a16="http://schemas.microsoft.com/office/drawing/2014/main" id="{6E622009-D2CD-75E3-7F3B-7FB514DEB9ED}"/>
              </a:ext>
            </a:extLst>
          </p:cNvPr>
          <p:cNvSpPr/>
          <p:nvPr/>
        </p:nvSpPr>
        <p:spPr>
          <a:xfrm flipV="1">
            <a:off x="3759563" y="2249675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9">
            <a:extLst>
              <a:ext uri="{FF2B5EF4-FFF2-40B4-BE49-F238E27FC236}">
                <a16:creationId xmlns:a16="http://schemas.microsoft.com/office/drawing/2014/main" id="{824D2D7E-1B51-D834-5DD5-AA731F13464C}"/>
              </a:ext>
            </a:extLst>
          </p:cNvPr>
          <p:cNvSpPr/>
          <p:nvPr/>
        </p:nvSpPr>
        <p:spPr>
          <a:xfrm flipV="1">
            <a:off x="3759201" y="2861811"/>
            <a:ext cx="618818" cy="45719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ustomShape 9">
            <a:extLst>
              <a:ext uri="{FF2B5EF4-FFF2-40B4-BE49-F238E27FC236}">
                <a16:creationId xmlns:a16="http://schemas.microsoft.com/office/drawing/2014/main" id="{8747AAA0-AD09-5F4F-5FF7-6012BF3E45EE}"/>
              </a:ext>
            </a:extLst>
          </p:cNvPr>
          <p:cNvSpPr/>
          <p:nvPr/>
        </p:nvSpPr>
        <p:spPr>
          <a:xfrm>
            <a:off x="4511982" y="1408368"/>
            <a:ext cx="390216" cy="35111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7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6F61B0A0-781A-F604-809E-4C9BFEEEF9BE}"/>
              </a:ext>
            </a:extLst>
          </p:cNvPr>
          <p:cNvSpPr/>
          <p:nvPr/>
        </p:nvSpPr>
        <p:spPr>
          <a:xfrm>
            <a:off x="4443108" y="2032001"/>
            <a:ext cx="459090" cy="35111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8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3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8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3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3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rgbClr val="19C4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1">
            <a:extLst>
              <a:ext uri="{FF2B5EF4-FFF2-40B4-BE49-F238E27FC236}">
                <a16:creationId xmlns:a16="http://schemas.microsoft.com/office/drawing/2014/main" id="{E81FDF10-0F13-2C7F-FB6D-8A674871F224}"/>
              </a:ext>
            </a:extLst>
          </p:cNvPr>
          <p:cNvSpPr/>
          <p:nvPr/>
        </p:nvSpPr>
        <p:spPr>
          <a:xfrm>
            <a:off x="4443108" y="2642590"/>
            <a:ext cx="518237" cy="432481"/>
          </a:xfrm>
          <a:custGeom>
            <a:avLst/>
            <a:gdLst/>
            <a:ahLst/>
            <a:cxnLst/>
            <a:rect l="l" t="t" r="r" b="b"/>
            <a:pathLst>
              <a:path w="21497" h="21544">
                <a:moveTo>
                  <a:pt x="358" y="9006"/>
                </a:moveTo>
                <a:cubicBezTo>
                  <a:pt x="58" y="8710"/>
                  <a:pt x="-52" y="8437"/>
                  <a:pt x="23" y="8189"/>
                </a:cubicBezTo>
                <a:cubicBezTo>
                  <a:pt x="101" y="7942"/>
                  <a:pt x="331" y="7790"/>
                  <a:pt x="717" y="7739"/>
                </a:cubicBezTo>
                <a:lnTo>
                  <a:pt x="7205" y="6739"/>
                </a:lnTo>
                <a:lnTo>
                  <a:pt x="10113" y="552"/>
                </a:lnTo>
                <a:cubicBezTo>
                  <a:pt x="10285" y="183"/>
                  <a:pt x="10496" y="0"/>
                  <a:pt x="10743" y="0"/>
                </a:cubicBezTo>
                <a:cubicBezTo>
                  <a:pt x="10989" y="0"/>
                  <a:pt x="11203" y="180"/>
                  <a:pt x="11383" y="552"/>
                </a:cubicBezTo>
                <a:lnTo>
                  <a:pt x="14294" y="6739"/>
                </a:lnTo>
                <a:lnTo>
                  <a:pt x="20779" y="7739"/>
                </a:lnTo>
                <a:cubicBezTo>
                  <a:pt x="21168" y="7790"/>
                  <a:pt x="21393" y="7942"/>
                  <a:pt x="21473" y="8189"/>
                </a:cubicBezTo>
                <a:cubicBezTo>
                  <a:pt x="21548" y="8437"/>
                  <a:pt x="21449" y="8710"/>
                  <a:pt x="21178" y="9006"/>
                </a:cubicBezTo>
                <a:lnTo>
                  <a:pt x="16473" y="13805"/>
                </a:lnTo>
                <a:lnTo>
                  <a:pt x="17574" y="20597"/>
                </a:lnTo>
                <a:cubicBezTo>
                  <a:pt x="17644" y="21006"/>
                  <a:pt x="17577" y="21282"/>
                  <a:pt x="17376" y="21442"/>
                </a:cubicBezTo>
                <a:cubicBezTo>
                  <a:pt x="17178" y="21600"/>
                  <a:pt x="16899" y="21575"/>
                  <a:pt x="16548" y="21369"/>
                </a:cubicBezTo>
                <a:lnTo>
                  <a:pt x="10753" y="18173"/>
                </a:lnTo>
                <a:lnTo>
                  <a:pt x="4948" y="21369"/>
                </a:lnTo>
                <a:cubicBezTo>
                  <a:pt x="4597" y="21575"/>
                  <a:pt x="4321" y="21600"/>
                  <a:pt x="4120" y="21442"/>
                </a:cubicBezTo>
                <a:cubicBezTo>
                  <a:pt x="3919" y="21282"/>
                  <a:pt x="3850" y="21003"/>
                  <a:pt x="3922" y="20597"/>
                </a:cubicBezTo>
                <a:lnTo>
                  <a:pt x="5023" y="13805"/>
                </a:lnTo>
                <a:lnTo>
                  <a:pt x="358" y="9006"/>
                </a:lnTo>
                <a:close/>
                <a:moveTo>
                  <a:pt x="358" y="9006"/>
                </a:move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1F76BB4-20F1-389C-B7F2-25D740BBCD28}"/>
              </a:ext>
            </a:extLst>
          </p:cNvPr>
          <p:cNvSpPr txBox="1"/>
          <p:nvPr/>
        </p:nvSpPr>
        <p:spPr>
          <a:xfrm>
            <a:off x="4998065" y="1461717"/>
            <a:ext cx="1567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ondée en 2013</a:t>
            </a:r>
            <a:endParaRPr lang="fr-TN" sz="16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FD67E0-890A-8A84-46EB-CED5BEE6515E}"/>
              </a:ext>
            </a:extLst>
          </p:cNvPr>
          <p:cNvSpPr txBox="1"/>
          <p:nvPr/>
        </p:nvSpPr>
        <p:spPr>
          <a:xfrm>
            <a:off x="4991098" y="1971348"/>
            <a:ext cx="2388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Développement </a:t>
            </a:r>
          </a:p>
          <a:p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d’applications web et mobile</a:t>
            </a:r>
            <a:endParaRPr lang="fr-TN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F594EC0-E360-4663-419E-FBC69121F0C1}"/>
              </a:ext>
            </a:extLst>
          </p:cNvPr>
          <p:cNvSpPr txBox="1"/>
          <p:nvPr/>
        </p:nvSpPr>
        <p:spPr>
          <a:xfrm>
            <a:off x="4961345" y="2636470"/>
            <a:ext cx="3644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ccompagner la</a:t>
            </a:r>
          </a:p>
          <a:p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transformation digitale</a:t>
            </a:r>
          </a:p>
          <a:p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 entreprises</a:t>
            </a:r>
            <a:endParaRPr lang="fr-TN" sz="1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A1FCDE-E6A2-7A0D-CD83-35B9E8647FEC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294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17"/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Google Shape;407;p17"/>
          <p:cNvCxnSpPr>
            <a:cxnSpLocks/>
          </p:cNvCxnSpPr>
          <p:nvPr/>
        </p:nvCxnSpPr>
        <p:spPr>
          <a:xfrm>
            <a:off x="3790950" y="480276"/>
            <a:ext cx="32746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8" name="Google Shape;408;p17"/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C1C7CE-9452-E817-2F7D-E2B4F67EBD5A}"/>
              </a:ext>
            </a:extLst>
          </p:cNvPr>
          <p:cNvSpPr txBox="1"/>
          <p:nvPr/>
        </p:nvSpPr>
        <p:spPr>
          <a:xfrm>
            <a:off x="1732734" y="175324"/>
            <a:ext cx="215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endParaRPr lang="fr-TN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945;p21">
            <a:extLst>
              <a:ext uri="{FF2B5EF4-FFF2-40B4-BE49-F238E27FC236}">
                <a16:creationId xmlns:a16="http://schemas.microsoft.com/office/drawing/2014/main" id="{5EACFB20-5219-1433-437F-170BFA168E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76" y="1029900"/>
            <a:ext cx="754091" cy="25538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46;p21">
            <a:extLst>
              <a:ext uri="{FF2B5EF4-FFF2-40B4-BE49-F238E27FC236}">
                <a16:creationId xmlns:a16="http://schemas.microsoft.com/office/drawing/2014/main" id="{41D89B51-B87D-F711-8321-155B74938140}"/>
              </a:ext>
            </a:extLst>
          </p:cNvPr>
          <p:cNvSpPr txBox="1"/>
          <p:nvPr/>
        </p:nvSpPr>
        <p:spPr>
          <a:xfrm>
            <a:off x="4787115" y="810817"/>
            <a:ext cx="43495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3600" b="1" dirty="0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2D385C-D009-670A-5BB8-56F4BC838D9C}"/>
              </a:ext>
            </a:extLst>
          </p:cNvPr>
          <p:cNvSpPr txBox="1"/>
          <p:nvPr/>
        </p:nvSpPr>
        <p:spPr>
          <a:xfrm>
            <a:off x="301493" y="1559956"/>
            <a:ext cx="4497654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Difficulté d’organiser des réunions.</a:t>
            </a:r>
            <a:endParaRPr lang="fr-T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9085E4-557B-49C9-AD3A-AC40376743D4}"/>
              </a:ext>
            </a:extLst>
          </p:cNvPr>
          <p:cNvSpPr txBox="1"/>
          <p:nvPr/>
        </p:nvSpPr>
        <p:spPr>
          <a:xfrm>
            <a:off x="289461" y="1074538"/>
            <a:ext cx="3603270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Manque de mobilité.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060C4C-3C90-405E-180E-4CF9C12F8DFB}"/>
              </a:ext>
            </a:extLst>
          </p:cNvPr>
          <p:cNvSpPr txBox="1"/>
          <p:nvPr/>
        </p:nvSpPr>
        <p:spPr>
          <a:xfrm>
            <a:off x="301184" y="2226863"/>
            <a:ext cx="4075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5113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invités ne sont pas à l’heure.</a:t>
            </a:r>
            <a:endParaRPr lang="fr-T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7BD48B-93F5-E140-10FC-6454905FBF58}"/>
              </a:ext>
            </a:extLst>
          </p:cNvPr>
          <p:cNvSpPr txBox="1"/>
          <p:nvPr/>
        </p:nvSpPr>
        <p:spPr>
          <a:xfrm>
            <a:off x="289460" y="2793322"/>
            <a:ext cx="478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Sortir d’une réunion et de n’avoir rien compris.</a:t>
            </a:r>
            <a:endParaRPr lang="fr-T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763D122D-C15B-AA5D-4762-621E97E86DEF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84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A2AE548-C56E-8523-E0B6-0FA1BE52991E}"/>
              </a:ext>
            </a:extLst>
          </p:cNvPr>
          <p:cNvSpPr txBox="1"/>
          <p:nvPr/>
        </p:nvSpPr>
        <p:spPr>
          <a:xfrm>
            <a:off x="275491" y="2698509"/>
            <a:ext cx="4983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sz="16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ecueillir des données pendant une vidéoconférence.</a:t>
            </a:r>
            <a:endParaRPr lang="fr-T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F06C84-FE21-920C-E0BB-BD5DA1E4FA0D}"/>
              </a:ext>
            </a:extLst>
          </p:cNvPr>
          <p:cNvSpPr txBox="1"/>
          <p:nvPr/>
        </p:nvSpPr>
        <p:spPr>
          <a:xfrm>
            <a:off x="275491" y="3221702"/>
            <a:ext cx="4765431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685754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Manque de sécurité et de respect de la vie privée.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7FEEE0-6135-ECB9-11A1-8F81463ED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10004" r="33041" b="11926"/>
          <a:stretch/>
        </p:blipFill>
        <p:spPr>
          <a:xfrm>
            <a:off x="5376373" y="1358060"/>
            <a:ext cx="1430217" cy="2086709"/>
          </a:xfrm>
          <a:prstGeom prst="rect">
            <a:avLst/>
          </a:prstGeom>
        </p:spPr>
      </p:pic>
      <p:cxnSp>
        <p:nvCxnSpPr>
          <p:cNvPr id="10" name="Google Shape;406;p17">
            <a:extLst>
              <a:ext uri="{FF2B5EF4-FFF2-40B4-BE49-F238E27FC236}">
                <a16:creationId xmlns:a16="http://schemas.microsoft.com/office/drawing/2014/main" id="{A26E1412-C3C9-5DCD-B458-EBB0EB28A559}"/>
              </a:ext>
            </a:extLst>
          </p:cNvPr>
          <p:cNvCxnSpPr/>
          <p:nvPr/>
        </p:nvCxnSpPr>
        <p:spPr>
          <a:xfrm>
            <a:off x="0" y="475025"/>
            <a:ext cx="1423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oogle Shape;407;p17">
            <a:extLst>
              <a:ext uri="{FF2B5EF4-FFF2-40B4-BE49-F238E27FC236}">
                <a16:creationId xmlns:a16="http://schemas.microsoft.com/office/drawing/2014/main" id="{3ADF4484-E416-76A6-91D9-99326809C087}"/>
              </a:ext>
            </a:extLst>
          </p:cNvPr>
          <p:cNvCxnSpPr>
            <a:cxnSpLocks/>
          </p:cNvCxnSpPr>
          <p:nvPr/>
        </p:nvCxnSpPr>
        <p:spPr>
          <a:xfrm>
            <a:off x="4419600" y="480276"/>
            <a:ext cx="264598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Google Shape;408;p17">
            <a:extLst>
              <a:ext uri="{FF2B5EF4-FFF2-40B4-BE49-F238E27FC236}">
                <a16:creationId xmlns:a16="http://schemas.microsoft.com/office/drawing/2014/main" id="{8F4FD5FD-C2B2-7DA7-A7B3-4B5400395426}"/>
              </a:ext>
            </a:extLst>
          </p:cNvPr>
          <p:cNvSpPr/>
          <p:nvPr/>
        </p:nvSpPr>
        <p:spPr>
          <a:xfrm>
            <a:off x="1314381" y="243389"/>
            <a:ext cx="393600" cy="393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14679B-0E9D-43BD-0C4E-A37AB841AE4E}"/>
              </a:ext>
            </a:extLst>
          </p:cNvPr>
          <p:cNvSpPr txBox="1"/>
          <p:nvPr/>
        </p:nvSpPr>
        <p:spPr>
          <a:xfrm>
            <a:off x="1732734" y="175324"/>
            <a:ext cx="308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Etude de l’existant</a:t>
            </a:r>
            <a:endParaRPr lang="fr-TN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4E10D3D-D568-397F-F66E-A655BE86F8A3}"/>
              </a:ext>
            </a:extLst>
          </p:cNvPr>
          <p:cNvSpPr txBox="1"/>
          <p:nvPr/>
        </p:nvSpPr>
        <p:spPr>
          <a:xfrm>
            <a:off x="275491" y="1070426"/>
            <a:ext cx="4765431" cy="7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Bénéficier d’un minimum d’options dans un compte</a:t>
            </a:r>
          </a:p>
          <a:p>
            <a:pPr lvl="0" rtl="0">
              <a:spcAft>
                <a:spcPts val="1000"/>
              </a:spcAft>
            </a:pP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gratuit</a:t>
            </a:r>
            <a:r>
              <a:rPr lang="fr-FR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TN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0B20D-A059-BB74-AC3B-31048133F860}"/>
              </a:ext>
            </a:extLst>
          </p:cNvPr>
          <p:cNvSpPr txBox="1"/>
          <p:nvPr/>
        </p:nvSpPr>
        <p:spPr>
          <a:xfrm>
            <a:off x="275491" y="1775595"/>
            <a:ext cx="4765431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Difficulté de passer 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 appels dans tous les pays du monde.</a:t>
            </a:r>
            <a:endParaRPr lang="fr-T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E83624-83BE-C874-50D7-1D2846280E4E}"/>
              </a:ext>
            </a:extLst>
          </p:cNvPr>
          <p:cNvSpPr txBox="1">
            <a:spLocks/>
          </p:cNvSpPr>
          <p:nvPr/>
        </p:nvSpPr>
        <p:spPr>
          <a:xfrm>
            <a:off x="6672942" y="3665922"/>
            <a:ext cx="283781" cy="31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rgbClr val="003E7A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48708525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13196</TotalTime>
  <Words>478</Words>
  <Application>Microsoft Office PowerPoint</Application>
  <PresentationFormat>Personnalisé</PresentationFormat>
  <Paragraphs>165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5" baseType="lpstr">
      <vt:lpstr>-apple-system</vt:lpstr>
      <vt:lpstr>Lora</vt:lpstr>
      <vt:lpstr>Oswald</vt:lpstr>
      <vt:lpstr>Arial</vt:lpstr>
      <vt:lpstr>Fira Sans Extra Condensed Medium</vt:lpstr>
      <vt:lpstr>Quattrocento Sans</vt:lpstr>
      <vt:lpstr>Roboto</vt:lpstr>
      <vt:lpstr>Open Sans</vt:lpstr>
      <vt:lpstr>Calibri</vt:lpstr>
      <vt:lpstr>Roboto Slab</vt:lpstr>
      <vt:lpstr>Source Sans Pro</vt:lpstr>
      <vt:lpstr>Wingdings</vt:lpstr>
      <vt:lpstr>Times New Roman</vt:lpstr>
      <vt:lpstr>Cordelia template</vt:lpstr>
      <vt:lpstr>Solution Conf-Call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d’une       plateforme pour Tela.Tn</dc:title>
  <dc:creator>User</dc:creator>
  <cp:lastModifiedBy>aicha.slama</cp:lastModifiedBy>
  <cp:revision>47</cp:revision>
  <dcterms:modified xsi:type="dcterms:W3CDTF">2022-10-23T12:04:17Z</dcterms:modified>
</cp:coreProperties>
</file>